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57" r:id="rId3"/>
    <p:sldId id="259" r:id="rId4"/>
    <p:sldId id="260" r:id="rId5"/>
    <p:sldId id="266" r:id="rId6"/>
    <p:sldId id="258" r:id="rId7"/>
    <p:sldId id="261" r:id="rId8"/>
    <p:sldId id="269" r:id="rId9"/>
    <p:sldId id="262" r:id="rId10"/>
    <p:sldId id="263" r:id="rId11"/>
    <p:sldId id="267" r:id="rId12"/>
    <p:sldId id="264" r:id="rId13"/>
    <p:sldId id="268" r:id="rId14"/>
    <p:sldId id="273" r:id="rId15"/>
    <p:sldId id="270" r:id="rId16"/>
    <p:sldId id="271" r:id="rId17"/>
    <p:sldId id="272" r:id="rId18"/>
    <p:sldId id="265" r:id="rId19"/>
    <p:sldId id="274" r:id="rId20"/>
  </p:sldIdLst>
  <p:sldSz cx="9144000" cy="6858000" type="screen4x3"/>
  <p:notesSz cx="6669088" cy="9926638"/>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0" autoAdjust="0"/>
    <p:restoredTop sz="82086" autoAdjust="0"/>
  </p:normalViewPr>
  <p:slideViewPr>
    <p:cSldViewPr snapToObjects="1">
      <p:cViewPr>
        <p:scale>
          <a:sx n="98" d="100"/>
          <a:sy n="98" d="100"/>
        </p:scale>
        <p:origin x="-1284" y="-72"/>
      </p:cViewPr>
      <p:guideLst>
        <p:guide orient="horz" pos="2160"/>
        <p:guide pos="2880"/>
      </p:guideLst>
    </p:cSldViewPr>
  </p:slideViewPr>
  <p:notesTextViewPr>
    <p:cViewPr>
      <p:scale>
        <a:sx n="3" d="2"/>
        <a:sy n="3" d="2"/>
      </p:scale>
      <p:origin x="0" y="0"/>
    </p:cViewPr>
  </p:notesTextViewPr>
  <p:notesViewPr>
    <p:cSldViewPr snapToObject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F2728AD-B8FF-467B-AF5F-4891412E46D0}" type="datetimeFigureOut">
              <a:rPr lang="de-DE" smtClean="0"/>
              <a:t>05.12.2018</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9A045E6-D734-4DB2-BEE5-DF972DD20CA2}" type="slidenum">
              <a:rPr lang="de-DE" smtClean="0"/>
              <a:t>‹Nr.›</a:t>
            </a:fld>
            <a:endParaRPr lang="de-DE"/>
          </a:p>
        </p:txBody>
      </p:sp>
    </p:spTree>
    <p:extLst>
      <p:ext uri="{BB962C8B-B14F-4D97-AF65-F5344CB8AC3E}">
        <p14:creationId xmlns:p14="http://schemas.microsoft.com/office/powerpoint/2010/main" val="5650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a:t>
            </a:fld>
            <a:endParaRPr lang="de-DE"/>
          </a:p>
        </p:txBody>
      </p:sp>
    </p:spTree>
    <p:extLst>
      <p:ext uri="{BB962C8B-B14F-4D97-AF65-F5344CB8AC3E}">
        <p14:creationId xmlns:p14="http://schemas.microsoft.com/office/powerpoint/2010/main" val="330928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Anbieten von Glücksspielen unterfällt zweifelsohne dem Schutzbereich des</a:t>
            </a:r>
            <a:r>
              <a:rPr lang="de-DE" baseline="0" dirty="0" smtClean="0"/>
              <a:t> Art. 12 Abs. 1 GG, auch wenn das BVerfG das Anbieten (bestimmter Formen) von Glücksspiel bisher als „unerwünschte Tätigkeit“ gebrandmarkt hat. Einschränkend muss dennoch konstatiert werden, dass die praktische Reichweite des Grundrechts(</a:t>
            </a:r>
            <a:r>
              <a:rPr lang="de-DE" baseline="0" dirty="0" err="1" smtClean="0"/>
              <a:t>schutzes</a:t>
            </a:r>
            <a:r>
              <a:rPr lang="de-DE" baseline="0" dirty="0" smtClean="0"/>
              <a:t>) stark beschränkt ist. Nicht zuletzt seit das BVerfG in seinem Spielhallen-Beschluss Ansätze einer „</a:t>
            </a:r>
            <a:r>
              <a:rPr lang="de-DE" baseline="0" dirty="0" err="1" smtClean="0"/>
              <a:t>bemakelten</a:t>
            </a:r>
            <a:r>
              <a:rPr lang="de-DE" baseline="0" dirty="0" smtClean="0"/>
              <a:t> Freiheit“ erkennen lies, der zur Folge ein grundsätzlich grundrechtlich geschütztes Verhalten aufgrund seiner (negativen) sozialen Relevanz von vornherein geschwächt in die Abwägung mit staatlichen Eingriffsmaßnahmen geht.</a:t>
            </a:r>
          </a:p>
          <a:p>
            <a:endParaRPr lang="de-DE" baseline="0" dirty="0" smtClean="0"/>
          </a:p>
          <a:p>
            <a:r>
              <a:rPr lang="de-DE" baseline="0" dirty="0" smtClean="0"/>
              <a:t>Alarmierende Folge dessen ist eine Umkehrung des rechtsstaatlichen Verteilungsprinzips, nach dem die Freiheit der Bürger grundsätzlich unbeschränkt und die staatlichen Beschränkungsmöglichkeiten grundsätzlich begrenzt sind. Mit anderen Worten wird nicht mehr dem staatlichen Handeln eine Rechtfertigungslast auferlegt, sondern die grundrechtliche Freiheit des Bürgers in eine Rechtfertigungsposition gedrängt. </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10</a:t>
            </a:fld>
            <a:endParaRPr lang="de-DE"/>
          </a:p>
        </p:txBody>
      </p:sp>
    </p:spTree>
    <p:extLst>
      <p:ext uri="{BB962C8B-B14F-4D97-AF65-F5344CB8AC3E}">
        <p14:creationId xmlns:p14="http://schemas.microsoft.com/office/powerpoint/2010/main" val="64440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Ausgangspunkt einer Betrachtung des Verhältnisses</a:t>
            </a:r>
            <a:r>
              <a:rPr lang="de-DE" baseline="0" dirty="0" smtClean="0"/>
              <a:t> von Lotterieregulierung einerseits und Verfassungsrecht andererseits soll das staatliche Lotteriemonopol sein. Ein Monopol stellt äquivalent zu einem hoheitlichen Verbot einen scharfen Eingriff in das Grundrecht der Berufsfreiheit dar. </a:t>
            </a:r>
          </a:p>
          <a:p>
            <a:endParaRPr lang="de-DE" baseline="0" dirty="0" smtClean="0"/>
          </a:p>
          <a:p>
            <a:r>
              <a:rPr lang="de-DE" baseline="0" dirty="0" smtClean="0"/>
              <a:t>In Anlehnung an die Entscheidung des BVerfG zum bayerischen Lotteriegesetz kann eine Monopolisierung von Glücksspielangeboten verfassungsrechtlich nur gerechtfertigt werden, wenn sich die Ausübung des Monopols konsequent an den gemeinwohlorientierten Zielen, insbesondere der Suchtbekämpfung, orientiert. Vergegenwärtigt man sich, dass der Staat mit den Lotterien lediglich das am wenigsten suchtrelevante Glücksspielangebot monopolisiert hat, stärker suchtrelevante Spielformen hingegen nicht, erhärten sich Zweifel, ob das Lotteriemonopol so verfassungsrechtlich überhaupt zu rechtfertigen ist.</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11</a:t>
            </a:fld>
            <a:endParaRPr lang="de-DE"/>
          </a:p>
        </p:txBody>
      </p:sp>
    </p:spTree>
    <p:extLst>
      <p:ext uri="{BB962C8B-B14F-4D97-AF65-F5344CB8AC3E}">
        <p14:creationId xmlns:p14="http://schemas.microsoft.com/office/powerpoint/2010/main" val="108495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Demgegenüber</a:t>
            </a:r>
            <a:r>
              <a:rPr lang="de-DE" baseline="0" dirty="0" smtClean="0"/>
              <a:t> stellt auch das Zulassungsregime für Soziallotterien keine grundrechtsschonendere Gegenausnahme zum Lotteriemonopol dar. Vielmehr kann in den Regelungen der §§ 12 ff. </a:t>
            </a:r>
            <a:r>
              <a:rPr lang="de-DE" baseline="0" dirty="0" err="1" smtClean="0"/>
              <a:t>GlüStV</a:t>
            </a:r>
            <a:r>
              <a:rPr lang="de-DE" baseline="0" dirty="0" smtClean="0"/>
              <a:t> eine bereichsspezifische Fortschreibung erblickt werden, die das staatliche Monopol vor „privater Konkurrenz“ absichert.</a:t>
            </a:r>
          </a:p>
          <a:p>
            <a:endParaRPr lang="de-DE" baseline="0" dirty="0" smtClean="0"/>
          </a:p>
          <a:p>
            <a:r>
              <a:rPr lang="de-DE" baseline="0" dirty="0" smtClean="0"/>
              <a:t>Die Frage nach dem Umfang des verfassungsrechtlichen Schutzes hängt maßgeblich davon ab, ob Soziallotterien als gemeinnützigen Organisationen überhaupt ein grundrechtlicher Schutz zukommt. Dieser Sichtweise kann indes nicht gefolgt werden. Das Verbot der Erwerbswirtschaftlichkeit stellt gar einen scharfen Eingriff in die Berufsfreiheit der Soziallotterieveranstalter dar, wird ihnen dadurch doch gerade die Schaffung und Erhaltung einer Lebensgrundlage, also ein Kernelement von Art. 12 Abs. 1 GG, verwehrt. Durch die von Anfang an bestehende Untersagung der freien Verwendung erwirtschafteter Mittel wird der Schutz von Art. 12 Abs. 1 GG auf ein </a:t>
            </a:r>
            <a:r>
              <a:rPr lang="de-DE" baseline="0" dirty="0" err="1" smtClean="0"/>
              <a:t>nudum</a:t>
            </a:r>
            <a:r>
              <a:rPr lang="de-DE" baseline="0" dirty="0" smtClean="0"/>
              <a:t> </a:t>
            </a:r>
            <a:r>
              <a:rPr lang="de-DE" baseline="0" dirty="0" err="1" smtClean="0"/>
              <a:t>ius</a:t>
            </a:r>
            <a:r>
              <a:rPr lang="de-DE" baseline="0" dirty="0" smtClean="0"/>
              <a:t> reduziert. </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12</a:t>
            </a:fld>
            <a:endParaRPr lang="de-DE"/>
          </a:p>
        </p:txBody>
      </p:sp>
    </p:spTree>
    <p:extLst>
      <p:ext uri="{BB962C8B-B14F-4D97-AF65-F5344CB8AC3E}">
        <p14:creationId xmlns:p14="http://schemas.microsoft.com/office/powerpoint/2010/main" val="10752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Konnte bisher festgestellt</a:t>
            </a:r>
            <a:r>
              <a:rPr lang="de-DE" baseline="0" dirty="0" smtClean="0"/>
              <a:t> werden, dass das soziallotteriebezogene Regulierungsregime einen Eingriff in die Berufsfreiheit darstellt, stellt sich in der Folge in Anlehnung an die überkommene 3-Stufen-Theorie die Frage, ob es sich bei den Regelungen um Berufsausübungs- oder Berufszulassungsregeln handelt. Davon hängt es ab, welche Anforderungen an die möglicherweise rechtfertigenden Erwägungen zu stellen sind. Während Berufsausübungsregelungen durch vernünftige Erwägungen des Gemeinwohls gerechtfertigt werden können, sind zur Rechtfertigung von Berufszulassungsregelungen besonders wichtige oder überragend wichtige Gemeinwohlbelange erforderlich.</a:t>
            </a:r>
          </a:p>
          <a:p>
            <a:endParaRPr lang="de-DE" baseline="0" dirty="0" smtClean="0"/>
          </a:p>
          <a:p>
            <a:r>
              <a:rPr lang="de-DE" baseline="0" dirty="0" smtClean="0"/>
              <a:t>Der </a:t>
            </a:r>
            <a:r>
              <a:rPr lang="de-DE" baseline="0" dirty="0" err="1" smtClean="0"/>
              <a:t>GlüStV</a:t>
            </a:r>
            <a:r>
              <a:rPr lang="de-DE" baseline="0" dirty="0" smtClean="0"/>
              <a:t> etabliert für die Soziallotterien ein Mischregime aus Berufsausübungs- und Berufszulassungsregeln. Im Erwerbswirtschaftlichkeitsverbot des § 12 Abs. 1 S. 1 Nr. 3 </a:t>
            </a:r>
            <a:r>
              <a:rPr lang="de-DE" baseline="0" dirty="0" err="1" smtClean="0"/>
              <a:t>GlüStV</a:t>
            </a:r>
            <a:r>
              <a:rPr lang="de-DE" baseline="0" dirty="0" smtClean="0"/>
              <a:t> ist etwa eine Berufszulassungsregel zu sehen. Als funktionales Äquivalent zur Monopolstruktur im Bereich der großen Lotterien drängt das Verbot erwerbswirtschaftlich orientierte Private aus dem Lotteriemarkt heraus. Für die Veranstaltung von Soziallotterien wird also ein Verzicht auf die berufsspezifische Motivation der Grundrechtsträger verlangt und die Berufsfreiheit damit ausgehöhlt. Ein solch scharfer Eingriff in Art. 12 Abs. 1 GG kann aber nur durch einen überragend wichtigen Gemeinwohlbelang gerechtfertigt werden. </a:t>
            </a:r>
          </a:p>
          <a:p>
            <a:endParaRPr lang="de-DE" baseline="0" dirty="0" smtClean="0"/>
          </a:p>
          <a:p>
            <a:r>
              <a:rPr lang="de-DE" baseline="0" dirty="0" smtClean="0"/>
              <a:t>Ein solcher Belang ist allerdings nicht ersichtlich, sodass an der Verfassungswidrigkeit des soziallotteriebezogenen Regulierungsregimes kaum ein Zweifel bestehen kann. Hervorzuheben ist in diesem Zusammenhang zum einen, dass der Staat die Glücksspielformen mit dem geringsten / gar keinen Suchtgefährdungspotential einer restriktiveren Regulierung unterzieht als die stärker suchtrelevanten Spielformen. Zum anderen kann auch der Verweis auf Manipulationsgefahren ein entsprechend restriktives Regulierungsregime in verfassungsrechtlicher Perspektive nicht tragen, denn weder ist die staatliche noch die private Organisationsform von Glücksspielen grundsätzlich manipulationsresistent. Hier wie dort kommt es auf ein angemessenes institutionelles und </a:t>
            </a:r>
            <a:r>
              <a:rPr lang="de-DE" baseline="0" dirty="0" err="1" smtClean="0"/>
              <a:t>aufsichtliches</a:t>
            </a:r>
            <a:r>
              <a:rPr lang="de-DE" baseline="0" dirty="0" smtClean="0"/>
              <a:t> Kontrollarrangement an.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13</a:t>
            </a:fld>
            <a:endParaRPr lang="de-DE"/>
          </a:p>
        </p:txBody>
      </p:sp>
    </p:spTree>
    <p:extLst>
      <p:ext uri="{BB962C8B-B14F-4D97-AF65-F5344CB8AC3E}">
        <p14:creationId xmlns:p14="http://schemas.microsoft.com/office/powerpoint/2010/main" val="226817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9A045E6-D734-4DB2-BEE5-DF972DD20CA2}" type="slidenum">
              <a:rPr lang="de-DE" smtClean="0"/>
              <a:t>14</a:t>
            </a:fld>
            <a:endParaRPr lang="de-DE"/>
          </a:p>
        </p:txBody>
      </p:sp>
    </p:spTree>
    <p:extLst>
      <p:ext uri="{BB962C8B-B14F-4D97-AF65-F5344CB8AC3E}">
        <p14:creationId xmlns:p14="http://schemas.microsoft.com/office/powerpoint/2010/main" val="3533340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a:t>
            </a:r>
            <a:r>
              <a:rPr lang="de-DE" baseline="0" dirty="0" smtClean="0"/>
              <a:t> Reform des </a:t>
            </a:r>
            <a:r>
              <a:rPr lang="de-DE" baseline="0" dirty="0" err="1" smtClean="0"/>
              <a:t>GlüStV</a:t>
            </a:r>
            <a:r>
              <a:rPr lang="de-DE" baseline="0" dirty="0" smtClean="0"/>
              <a:t> steht gleich in verschiedenerlei Hinsicht zur Debatte. Zu nennen sind hier aber nicht nur das Recht der Sportwetten, die Regulierung des Online-Glücksspiels sowie das Recht der Spielhallen, sondern gerade auch das Lotteriewesen.</a:t>
            </a:r>
          </a:p>
          <a:p>
            <a:endParaRPr lang="de-DE" baseline="0" dirty="0" smtClean="0"/>
          </a:p>
          <a:p>
            <a:r>
              <a:rPr lang="de-DE" baseline="0" dirty="0" smtClean="0"/>
              <a:t>Auch wenn zwischen einer Reform des Soziallotteriewesens und dem Bestand des Lotteriemonopols keine zwingende Verbindung besteht, ist eine juristische Interdependenz zwischen den beiden Lotterievarianten erkennbar. Die Rechtfertigungskraft einer hochrestriktiven Regulierung der Soziallotterien schwindet umso stärker, je schwächer die Rechtfertigungskraft für die Monopolisierung der konventionellen Lotterien ausfällt.</a:t>
            </a:r>
          </a:p>
          <a:p>
            <a:endParaRPr lang="de-DE" baseline="0" dirty="0" smtClean="0"/>
          </a:p>
          <a:p>
            <a:r>
              <a:rPr lang="de-DE" baseline="0" dirty="0" smtClean="0"/>
              <a:t>Käme es zu einer Aufgabe des Lotteriemonopols wäre eine Liberalisierung der Soziallotterien unausweichlich. Gegenwärtig gerät das Lotteriemonopol nicht nur wegen der Monopolisierung des ungefährlichsten Glücksspielangebotes, sondern auch wegen der Duldung sog. Zweitlotterien immer weiter unter Druck.</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15</a:t>
            </a:fld>
            <a:endParaRPr lang="de-DE"/>
          </a:p>
        </p:txBody>
      </p:sp>
    </p:spTree>
    <p:extLst>
      <p:ext uri="{BB962C8B-B14F-4D97-AF65-F5344CB8AC3E}">
        <p14:creationId xmlns:p14="http://schemas.microsoft.com/office/powerpoint/2010/main" val="157403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neues</a:t>
            </a:r>
            <a:r>
              <a:rPr lang="de-DE" baseline="0" dirty="0" smtClean="0"/>
              <a:t> Regulierungsmodell für Soziallotterien müsste gleich auf verschiedenen Ebenen Korrekturen am bestehenden Rechtszustand vornehmen. </a:t>
            </a:r>
          </a:p>
          <a:p>
            <a:endParaRPr lang="de-DE" baseline="0" dirty="0" smtClean="0"/>
          </a:p>
          <a:p>
            <a:r>
              <a:rPr lang="de-DE" baseline="0" dirty="0" smtClean="0"/>
              <a:t>Zunächst könnte eine stärkere Liberalisierung des Soziallotteriemarktes durch eine Umstellung des Zulassungsmodells erreicht werden. Denkbar wären dabei zwei Alternativmodelle. Zum einen wäre ein neues Erlaubnismodell als grundrechtsfreundlicherer Zulassungsmodus eine gangbare Option, in dem neben Lockerungen der Erlaubniserteilungsvoraussetzungen vor allem das bisherige repressive Verbot mit Befreiungsvorbehalt auf ein präventives Verbot mit Genehmigungsvorbehalt umgestellt wird. Danach bestünde ein Anspruch auf Erlaubniserteilung, wenn die Erlaubnisvoraussetzungen vorliegen (gebundene Entscheidung).</a:t>
            </a:r>
          </a:p>
          <a:p>
            <a:endParaRPr lang="de-DE" baseline="0" dirty="0" smtClean="0"/>
          </a:p>
          <a:p>
            <a:r>
              <a:rPr lang="de-DE" baseline="0" dirty="0" smtClean="0"/>
              <a:t>Als zweite Möglichkeit käme ein Lizenzmodell in Betracht. Veranstalter einer Soziallotterie könnte danach nur derjenige sein, der eine Lizenz zugeteilt bekommt, deren Erteilung ihrerseits von der Erfüllung mehr oder weniger anspruchsvoller Voraussetzungen abhängig zu machen wäre. Es ließe sich dabei an eine Verknüpfung mit Instrumenten der Zertifizierung und Akkreditierung der Lizenznehmer denken. Die Erfahrungen mit dem Konzessionsmodell für Sportwetten sollten dabei aber mahnendes Beispiel sein.</a:t>
            </a:r>
          </a:p>
          <a:p>
            <a:endParaRPr lang="de-DE" baseline="0" dirty="0" smtClean="0"/>
          </a:p>
          <a:p>
            <a:r>
              <a:rPr lang="de-DE" baseline="0" dirty="0" smtClean="0"/>
              <a:t>Im Hinblick auf die Veranstalter von Soziallotterien sollte fortan der veranstalterseitige Interessendualismus einer gemeinnützigen und erwerbswirtschaftlichen Betätigung stärkere Berücksichtigung finden. Dafür ist keineswegs eine Abkehr vom bisherigen Rekurs auf die steuerrechtlichen Gemeinnützigkeitsvorschriften vonnöten. Jedoch müssten Modifikationen an dem bisherigen System der </a:t>
            </a:r>
            <a:r>
              <a:rPr lang="de-DE" baseline="0" dirty="0" err="1" smtClean="0"/>
              <a:t>Auskehr</a:t>
            </a:r>
            <a:r>
              <a:rPr lang="de-DE" baseline="0" dirty="0" smtClean="0"/>
              <a:t> erwirtschafteter Mittel an die Allgemeinheit vorgenommen werden. </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16</a:t>
            </a:fld>
            <a:endParaRPr lang="de-DE"/>
          </a:p>
        </p:txBody>
      </p:sp>
    </p:spTree>
    <p:extLst>
      <p:ext uri="{BB962C8B-B14F-4D97-AF65-F5344CB8AC3E}">
        <p14:creationId xmlns:p14="http://schemas.microsoft.com/office/powerpoint/2010/main" val="5472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Darüber hinaus sollten</a:t>
            </a:r>
            <a:r>
              <a:rPr lang="de-DE" baseline="0" dirty="0" smtClean="0"/>
              <a:t> die bisherigen Produktrestriktionen deutlich entschärft werden. Wie sich am staatlichen Lottoangebot eindrucksvoll zeigt, ist eine Produktrestriktionsdichte wie sie für die Soziallotterien besteht nicht erforderlich. So bestehen für die konventionellen Lotterien weder Begrenzungen für die Höchstgewinnsumme noch ist die </a:t>
            </a:r>
            <a:r>
              <a:rPr lang="de-DE" baseline="0" dirty="0" err="1" smtClean="0"/>
              <a:t>Jackpotbildung</a:t>
            </a:r>
            <a:r>
              <a:rPr lang="de-DE" baseline="0" dirty="0" smtClean="0"/>
              <a:t> verboten. Diese Vorgaben, die vor allem als Sicherungsmechanismen der staatlichen Monopolisten zu verstehen sind, sollten daher für die Soziallotterien modifiziert werden. So sollte die Höchstgewinnsumme auf 10 Mio. Euro angehoben und das Verbot der </a:t>
            </a:r>
            <a:r>
              <a:rPr lang="de-DE" baseline="0" dirty="0" err="1" smtClean="0"/>
              <a:t>Jackpotbildung</a:t>
            </a:r>
            <a:r>
              <a:rPr lang="de-DE" baseline="0" dirty="0" smtClean="0"/>
              <a:t> ganz aufgegeben werden.</a:t>
            </a:r>
          </a:p>
          <a:p>
            <a:endParaRPr lang="de-DE" baseline="0" dirty="0" smtClean="0"/>
          </a:p>
          <a:p>
            <a:r>
              <a:rPr lang="de-DE" dirty="0" smtClean="0"/>
              <a:t>Im</a:t>
            </a:r>
            <a:r>
              <a:rPr lang="de-DE" baseline="0" dirty="0" smtClean="0"/>
              <a:t> Zentrum einer Reform des Soziallotteriewesens sollte die Abschaffung des Erwerbswirtschaftlichkeitsverbotes stehen. Damit soll den Anbietern von Soziallotterien die ökonomische Veranstaltung ihres Glücksspielangebotes ermöglicht werden. Damit kann zudem das rechtsstaatliche Verteilungsprinzip in seiner ursprünglichen Form wiederhergestellt werden.</a:t>
            </a:r>
          </a:p>
          <a:p>
            <a:endParaRPr lang="de-DE" baseline="0" dirty="0" smtClean="0"/>
          </a:p>
          <a:p>
            <a:r>
              <a:rPr lang="de-DE" baseline="0" dirty="0" smtClean="0"/>
              <a:t>Ziel ist es nicht, das Soziallotterieangebot bedingungslos freizugeben. Vielmehr eröffnet es die Möglichkeit einer angemessenen Regulierung, die sowohl die geförderten Gemeinwohlzwecke wie auch die grundrechtliche Freiheit der Anbieter im Blick hat. Dazu sollten Anpassungen an den bisherigen Ertragsverteilungsregelungen des § 15 </a:t>
            </a:r>
            <a:r>
              <a:rPr lang="de-DE" baseline="0" dirty="0" err="1" smtClean="0"/>
              <a:t>GlüStV</a:t>
            </a:r>
            <a:r>
              <a:rPr lang="de-DE" baseline="0" dirty="0" smtClean="0"/>
              <a:t> vorgenommen werden. In entsprechenden Modifikationen kann der Kern einer Reform des Rechts der Soziallotterien erblickt werden: Einerseits muss über sie eine sinnvolle Wertabschöpfung für die Anbieter ermöglicht werden, andererseits ist aber auch darauf zu achten, dass das Lotteriemonopol – sofern daran festgehalten werden soll – nicht umgangen wird. Es bedarf also nach wie vor Regelungen über Reinertrag, Gewinnsumme, zulässige Kosten und Gewinn. Eine angemessene Ausbalancierung dieser Spannungslage könnte durch eine Absenkung des Steuersatzes aus § 17 Abs. 1 S. 1 </a:t>
            </a:r>
            <a:r>
              <a:rPr lang="de-DE" baseline="0" dirty="0" err="1" smtClean="0"/>
              <a:t>RennwLottG</a:t>
            </a:r>
            <a:r>
              <a:rPr lang="de-DE" baseline="0" dirty="0" smtClean="0"/>
              <a:t> auf einen Wert unter 20% erreicht werden.</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17</a:t>
            </a:fld>
            <a:endParaRPr lang="de-DE"/>
          </a:p>
        </p:txBody>
      </p:sp>
    </p:spTree>
    <p:extLst>
      <p:ext uri="{BB962C8B-B14F-4D97-AF65-F5344CB8AC3E}">
        <p14:creationId xmlns:p14="http://schemas.microsoft.com/office/powerpoint/2010/main" val="66795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9A045E6-D734-4DB2-BEE5-DF972DD20CA2}" type="slidenum">
              <a:rPr lang="de-DE" smtClean="0"/>
              <a:t>18</a:t>
            </a:fld>
            <a:endParaRPr lang="de-DE"/>
          </a:p>
        </p:txBody>
      </p:sp>
    </p:spTree>
    <p:extLst>
      <p:ext uri="{BB962C8B-B14F-4D97-AF65-F5344CB8AC3E}">
        <p14:creationId xmlns:p14="http://schemas.microsoft.com/office/powerpoint/2010/main" val="129632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9A045E6-D734-4DB2-BEE5-DF972DD20CA2}" type="slidenum">
              <a:rPr lang="de-DE" smtClean="0"/>
              <a:t>19</a:t>
            </a:fld>
            <a:endParaRPr lang="de-DE"/>
          </a:p>
        </p:txBody>
      </p:sp>
    </p:spTree>
    <p:extLst>
      <p:ext uri="{BB962C8B-B14F-4D97-AF65-F5344CB8AC3E}">
        <p14:creationId xmlns:p14="http://schemas.microsoft.com/office/powerpoint/2010/main" val="426195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9A045E6-D734-4DB2-BEE5-DF972DD20CA2}" type="slidenum">
              <a:rPr lang="de-DE" smtClean="0"/>
              <a:t>2</a:t>
            </a:fld>
            <a:endParaRPr lang="de-DE"/>
          </a:p>
        </p:txBody>
      </p:sp>
    </p:spTree>
    <p:extLst>
      <p:ext uri="{BB962C8B-B14F-4D97-AF65-F5344CB8AC3E}">
        <p14:creationId xmlns:p14="http://schemas.microsoft.com/office/powerpoint/2010/main" val="242497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Soziallotterien entsprechen in ihrer Grundstruktur zunächst </a:t>
            </a:r>
            <a:r>
              <a:rPr lang="de-DE" baseline="0" dirty="0" smtClean="0"/>
              <a:t>den Charakteristika </a:t>
            </a:r>
            <a:r>
              <a:rPr lang="de-DE" dirty="0" smtClean="0"/>
              <a:t>regulärer Lotterien. Nach § 3 Abs. 3 S.</a:t>
            </a:r>
            <a:r>
              <a:rPr lang="de-DE" baseline="0" dirty="0" smtClean="0"/>
              <a:t> 1 </a:t>
            </a:r>
            <a:r>
              <a:rPr lang="de-DE" baseline="0" dirty="0" err="1" smtClean="0"/>
              <a:t>GlüStV</a:t>
            </a:r>
            <a:r>
              <a:rPr lang="de-DE" baseline="0" dirty="0" smtClean="0"/>
              <a:t> wird ein Glücksspiel dann als Lotterie bezeichnet, wenn einer Mehrzahl von Personen die Möglichkeit eingeräumt wird, aufgrund eines zuvor festgelegten Regelwerks (Spielplan) mit einem bestimmten Geldeinsatz ein vom Zufall abhängiges Recht auf einen Geldgewinn zu erwerben. Von den regulären Lotterien zu unterscheiden sind die im 3. Abschnitt des </a:t>
            </a:r>
            <a:r>
              <a:rPr lang="de-DE" baseline="0" dirty="0" err="1" smtClean="0"/>
              <a:t>GlüStV</a:t>
            </a:r>
            <a:r>
              <a:rPr lang="de-DE" baseline="0" dirty="0" smtClean="0"/>
              <a:t> geregelten Lotterien mit einem geringeren Suchtgefährdungspotential. Zu diesen zählen die Soziallotterien, die ihre Besonderheit gegenüber den konventionellen Lotterien mit dem Attribut „sozial“ ausdrücken. Ihr spezifisches Gepräge erhalten sie zum einen aus dem Verbot der Erwerbswirtschaftlichkeit, dem zur Folge die durch die Lotterie eingebrachten Reinerträge nicht (vollständig) zur Deckung unternehmerischer Kosten und vor allem nicht zur Erzielung eines maximalen unternehmerischen Gewinns eingesetzt werden dürfen. Zum anderen besteht die Pflicht, eben jene Reinerträge in einer bestimmten, zuvor festgelegten Höhe zur Förderung bestimmter Gemeinwohlbelange an Gemeinwohlträger auszukehren.</a:t>
            </a:r>
          </a:p>
          <a:p>
            <a:endParaRPr lang="de-DE" baseline="0" dirty="0" smtClean="0"/>
          </a:p>
          <a:p>
            <a:r>
              <a:rPr lang="de-DE" baseline="0" dirty="0" smtClean="0"/>
              <a:t>Der </a:t>
            </a:r>
            <a:r>
              <a:rPr lang="de-DE" baseline="0" dirty="0" err="1" smtClean="0"/>
              <a:t>GlüStV</a:t>
            </a:r>
            <a:r>
              <a:rPr lang="de-DE" baseline="0" dirty="0" smtClean="0"/>
              <a:t> schnürt ein enges Regulierungskorsett um die Soziallotterien. Den Ausgangspunkt dieses restriktiven Regulierungsansatzes bildet die Erlaubnispflicht des § 4 Abs. 1 </a:t>
            </a:r>
            <a:r>
              <a:rPr lang="de-DE" baseline="0" dirty="0" err="1" smtClean="0"/>
              <a:t>GlüStV</a:t>
            </a:r>
            <a:r>
              <a:rPr lang="de-DE" baseline="0" dirty="0" smtClean="0"/>
              <a:t>, die als repressives Verbot mit Befreiungsvorbehalt ausgestaltet ist. Demnach kann eine Erlaubnis für die Veranstaltung einer Soziallotterie also nur erteilt werden, wenn die Voraussetzungen der §§ 12, 14, 15 Abs. 1 u. 2 </a:t>
            </a:r>
            <a:r>
              <a:rPr lang="de-DE" baseline="0" dirty="0" err="1" smtClean="0"/>
              <a:t>GlüStV</a:t>
            </a:r>
            <a:r>
              <a:rPr lang="de-DE" baseline="0" dirty="0" smtClean="0"/>
              <a:t> positiv vorliegen und negativ keine Versagungsgründe i.S.v. § 13 </a:t>
            </a:r>
            <a:r>
              <a:rPr lang="de-DE" baseline="0" dirty="0" err="1" smtClean="0"/>
              <a:t>GlüStV</a:t>
            </a:r>
            <a:r>
              <a:rPr lang="de-DE" baseline="0" dirty="0" smtClean="0"/>
              <a:t> entgegenstehen.</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3</a:t>
            </a:fld>
            <a:endParaRPr lang="de-DE"/>
          </a:p>
        </p:txBody>
      </p:sp>
    </p:spTree>
    <p:extLst>
      <p:ext uri="{BB962C8B-B14F-4D97-AF65-F5344CB8AC3E}">
        <p14:creationId xmlns:p14="http://schemas.microsoft.com/office/powerpoint/2010/main" val="51741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Ausgehend von § 12 Abs. 1 S.</a:t>
            </a:r>
            <a:r>
              <a:rPr lang="de-DE" baseline="0" dirty="0" smtClean="0"/>
              <a:t> 1 </a:t>
            </a:r>
            <a:r>
              <a:rPr lang="de-DE" baseline="0" dirty="0" err="1" smtClean="0"/>
              <a:t>GlüStV</a:t>
            </a:r>
            <a:r>
              <a:rPr lang="de-DE" baseline="0" dirty="0" smtClean="0"/>
              <a:t> darf einer Erlaubniserteilung zunächst kein Versagungsgrund nach § 13 </a:t>
            </a:r>
            <a:r>
              <a:rPr lang="de-DE" baseline="0" dirty="0" err="1" smtClean="0"/>
              <a:t>GlüStV</a:t>
            </a:r>
            <a:r>
              <a:rPr lang="de-DE" baseline="0" dirty="0" smtClean="0"/>
              <a:t> entgegenstehen. Über § 13 Abs. 1 S. 1 </a:t>
            </a:r>
            <a:r>
              <a:rPr lang="de-DE" baseline="0" dirty="0" err="1" smtClean="0"/>
              <a:t>GlüStV</a:t>
            </a:r>
            <a:r>
              <a:rPr lang="de-DE" baseline="0" dirty="0" smtClean="0"/>
              <a:t> </a:t>
            </a:r>
            <a:r>
              <a:rPr lang="de-DE" baseline="0" dirty="0" err="1" smtClean="0"/>
              <a:t>i.V.m</a:t>
            </a:r>
            <a:r>
              <a:rPr lang="de-DE" baseline="0" dirty="0" smtClean="0"/>
              <a:t>. § 4 Abs. 2 S. 1 </a:t>
            </a:r>
            <a:r>
              <a:rPr lang="de-DE" baseline="0" dirty="0" err="1" smtClean="0"/>
              <a:t>GlüStV</a:t>
            </a:r>
            <a:r>
              <a:rPr lang="de-DE" baseline="0" dirty="0" smtClean="0"/>
              <a:t> wird der Katalog des staatsvertraglichen Zielpentagons des § 1 </a:t>
            </a:r>
            <a:r>
              <a:rPr lang="de-DE" baseline="0" dirty="0" err="1" smtClean="0"/>
              <a:t>GlüStV</a:t>
            </a:r>
            <a:r>
              <a:rPr lang="de-DE" baseline="0" dirty="0" smtClean="0"/>
              <a:t> zur Genehmigungsvoraussetzung, dem die zu erteilende Erlaubnis nicht zuwiderlaufen darf. Auch die Glücksspielform mit dem geringsten Gefährdungspotential muss demnach den staatsvertraglichen Zielen gerecht werden. Die unterschiedslose Anwendung des § 1 </a:t>
            </a:r>
            <a:r>
              <a:rPr lang="de-DE" baseline="0" dirty="0" err="1" smtClean="0"/>
              <a:t>GlüStV</a:t>
            </a:r>
            <a:r>
              <a:rPr lang="de-DE" baseline="0" dirty="0" smtClean="0"/>
              <a:t> auf gefährliche wie ungefährliche, gemeinwohlförderliche wie gemeinwohlabträgliche Glücksspielformen trägt in der gegenwärtigen Fassung das Problem in sich, dass nicht erkennbar ist, wie diesen Differenzierungen rechtlich zu entsprechen ist. Im Hinblick auf Soziallotterien ist der Kanalisierungsauftrag, § 1 Nr. 2 </a:t>
            </a:r>
            <a:r>
              <a:rPr lang="de-DE" baseline="0" dirty="0" err="1" smtClean="0"/>
              <a:t>GlüStV</a:t>
            </a:r>
            <a:r>
              <a:rPr lang="de-DE" baseline="0" dirty="0" smtClean="0"/>
              <a:t>, von besonderer Bedeutung. In ihm kommt der (paradoxe) Grunddualismus des </a:t>
            </a:r>
            <a:r>
              <a:rPr lang="de-DE" baseline="0" dirty="0" err="1" smtClean="0"/>
              <a:t>GlüStV</a:t>
            </a:r>
            <a:r>
              <a:rPr lang="de-DE" baseline="0" dirty="0" smtClean="0"/>
              <a:t> zum Ausdruck: Einerseits ist Glücksspiel nicht grundsätzlich verboten, andererseits soll es nur in den Maßen zugelassen werden, die erforderlich sind, um dem Spieler eine geeignete Alternative zum illegalen Glücksspiel anzubieten und ihn zu diesem Angebot zu lenken. Auswirkung dessen ist eine hochgradig restriktive Zulassungspraxis.</a:t>
            </a:r>
          </a:p>
          <a:p>
            <a:endParaRPr lang="de-DE" baseline="0" dirty="0" smtClean="0"/>
          </a:p>
          <a:p>
            <a:r>
              <a:rPr lang="de-DE" baseline="0" dirty="0" smtClean="0"/>
              <a:t>Unklarheiten (in der Praxis) verursacht auch § 13 Abs. 1 S. 2 </a:t>
            </a:r>
            <a:r>
              <a:rPr lang="de-DE" baseline="0" dirty="0" err="1" smtClean="0"/>
              <a:t>GlüStV</a:t>
            </a:r>
            <a:r>
              <a:rPr lang="de-DE" baseline="0" dirty="0" smtClean="0"/>
              <a:t>, dessen enigmatische Formulierung wenig Aufschluss darüber gibt, wann ein der Genehmigungserteilung entgegenstehendes Überangebot an Glücksspielen besteht, und ob bei der Beurteilung nur auf das Soziallotteriewesen oder auf sämtliche Glücksspielformen abzustellen ist. § 13 Abs. 1 S. 2 </a:t>
            </a:r>
            <a:r>
              <a:rPr lang="de-DE" baseline="0" dirty="0" err="1" smtClean="0"/>
              <a:t>GlüStV</a:t>
            </a:r>
            <a:r>
              <a:rPr lang="de-DE" baseline="0" dirty="0" smtClean="0"/>
              <a:t> wird damit zur erlaubnisrechtlichen Blackbox.</a:t>
            </a:r>
          </a:p>
          <a:p>
            <a:endParaRPr lang="de-DE" baseline="0" dirty="0" smtClean="0"/>
          </a:p>
          <a:p>
            <a:r>
              <a:rPr lang="de-DE" baseline="0" dirty="0" smtClean="0"/>
              <a:t>Das Wesen der Soziallotterien wird maßgeblich über die Regelungen zu ihrem Betriebsmodus, § 13 Abs. 2 </a:t>
            </a:r>
            <a:r>
              <a:rPr lang="de-DE" baseline="0" dirty="0" err="1" smtClean="0"/>
              <a:t>GlüStV</a:t>
            </a:r>
            <a:r>
              <a:rPr lang="de-DE" baseline="0" dirty="0" smtClean="0"/>
              <a:t>, bestimmt, die zugleich dazu dienen, das monopolisierte Lottoangebot von den Soziallotterien abzugrenzen. Danach darf die Bekanntgabe des Ziehungsergebnisses nicht häufiger als zweimal pro Woche erfolgen, der Höchstgewinn eine Summe von 2 Mio. Euro nicht übersteigen und kein planmäßiger Jackpot gebildet werden.   </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4</a:t>
            </a:fld>
            <a:endParaRPr lang="de-DE"/>
          </a:p>
        </p:txBody>
      </p:sp>
    </p:spTree>
    <p:extLst>
      <p:ext uri="{BB962C8B-B14F-4D97-AF65-F5344CB8AC3E}">
        <p14:creationId xmlns:p14="http://schemas.microsoft.com/office/powerpoint/2010/main" val="261109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zentrale</a:t>
            </a:r>
            <a:r>
              <a:rPr lang="de-DE" baseline="0" dirty="0" smtClean="0"/>
              <a:t> Rolle im soziallotteriebezogenen Regulierungsregime des </a:t>
            </a:r>
            <a:r>
              <a:rPr lang="de-DE" baseline="0" dirty="0" err="1" smtClean="0"/>
              <a:t>GlüStV</a:t>
            </a:r>
            <a:r>
              <a:rPr lang="de-DE" baseline="0" dirty="0" smtClean="0"/>
              <a:t> kommt dem bereits erwähnten Erwerbswirtschaftlichkeitsverbot des § 12 Abs. 1 S. 1 Nr. 3 </a:t>
            </a:r>
            <a:r>
              <a:rPr lang="de-DE" baseline="0" dirty="0" err="1" smtClean="0"/>
              <a:t>GlüStV</a:t>
            </a:r>
            <a:r>
              <a:rPr lang="de-DE" baseline="0" dirty="0" smtClean="0"/>
              <a:t> zu. Flankiert und gefestigt wird das Verbot maßgeblich von § 14 Abs. 1 S. 1 </a:t>
            </a:r>
            <a:r>
              <a:rPr lang="de-DE" baseline="0" dirty="0" err="1" smtClean="0"/>
              <a:t>GlüStV</a:t>
            </a:r>
            <a:r>
              <a:rPr lang="de-DE" baseline="0" dirty="0" smtClean="0"/>
              <a:t>, der statuiert, dass dem Soziallotterieveranstalter eine Körperschaftssteuerbefreiung nach § 5 Abs. 1 Nr. 9 KStG zukommen muss. Das wiederum ist nur dann der Fall, wenn der Veranstalter mildtätig, gemeinnützig oder kirchlich tätig ist.</a:t>
            </a:r>
          </a:p>
          <a:p>
            <a:endParaRPr lang="de-DE" baseline="0" dirty="0" smtClean="0"/>
          </a:p>
          <a:p>
            <a:r>
              <a:rPr lang="de-DE" baseline="0" dirty="0" smtClean="0"/>
              <a:t>Zu den </a:t>
            </a:r>
            <a:r>
              <a:rPr lang="de-DE" baseline="0" dirty="0" err="1" smtClean="0"/>
              <a:t>Essentialia</a:t>
            </a:r>
            <a:r>
              <a:rPr lang="de-DE" baseline="0" dirty="0" smtClean="0"/>
              <a:t> des staatsvertraglichen Regulierungsregimes zählt darüber hinaus § 15 Abs. 1, 2 </a:t>
            </a:r>
            <a:r>
              <a:rPr lang="de-DE" baseline="0" dirty="0" err="1" smtClean="0"/>
              <a:t>GlüStV</a:t>
            </a:r>
            <a:r>
              <a:rPr lang="de-DE" baseline="0" dirty="0" smtClean="0"/>
              <a:t>, der Vorgaben für die Ausgestaltung des Spielplans einer Soziallotterie trifft. Konkret wird danach als Mindestanforderung ein Verhältnis von 30% Reinertrag und 30% Gewinnsumme, zuzüglich der zu entrichtenden Lotteriesteuer von 20%, verlangt. Kosten von Dritten wiederum, also denjenigen, die anstelle des Veranstalters die Lotterie durchführen, können nur insofern berücksichtigt werden, wie sie den Grundsätzen einer wirtschaftlichen Betriebsführung gerecht werden.</a:t>
            </a:r>
          </a:p>
          <a:p>
            <a:endParaRPr lang="de-DE" baseline="0" dirty="0" smtClean="0"/>
          </a:p>
          <a:p>
            <a:r>
              <a:rPr lang="de-DE" baseline="0" dirty="0" smtClean="0"/>
              <a:t>Zuletzt bedarf noch die Regelung des § 16 Abs. 3 </a:t>
            </a:r>
            <a:r>
              <a:rPr lang="de-DE" baseline="0" dirty="0" err="1" smtClean="0"/>
              <a:t>GlüStV</a:t>
            </a:r>
            <a:r>
              <a:rPr lang="de-DE" baseline="0" dirty="0" smtClean="0"/>
              <a:t> besonderer Erwähnung. Danach muss ein angemessener Anteil des Reinertrages in dem Land verwendet werden, in dem die Lotterie veranstaltet wird. Mit dieser föderalen Meistbegünstigungsklausel scheint das (rechts-)politische Anliegen einer bundeslandinternen Gemeinwohlförderung abgesichert zu werden.   </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5</a:t>
            </a:fld>
            <a:endParaRPr lang="de-DE"/>
          </a:p>
        </p:txBody>
      </p:sp>
    </p:spTree>
    <p:extLst>
      <p:ext uri="{BB962C8B-B14F-4D97-AF65-F5344CB8AC3E}">
        <p14:creationId xmlns:p14="http://schemas.microsoft.com/office/powerpoint/2010/main" val="255901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9A045E6-D734-4DB2-BEE5-DF972DD20CA2}" type="slidenum">
              <a:rPr lang="de-DE" smtClean="0"/>
              <a:t>6</a:t>
            </a:fld>
            <a:endParaRPr lang="de-DE"/>
          </a:p>
        </p:txBody>
      </p:sp>
    </p:spTree>
    <p:extLst>
      <p:ext uri="{BB962C8B-B14F-4D97-AF65-F5344CB8AC3E}">
        <p14:creationId xmlns:p14="http://schemas.microsoft.com/office/powerpoint/2010/main" val="311167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Glücksspielrecht</a:t>
            </a:r>
            <a:r>
              <a:rPr lang="de-DE" baseline="0" dirty="0" smtClean="0"/>
              <a:t> ist von einem verfassungsrechtlichen Kompetenzdualismus geprägt. Über alle Spielformen hinweg besteht eine Spannungslage zwischen der Länderzuständigkeit für die Gefahrenabwehr und der konkurrierenden Gesetzgebungskompetenz des Bundes für das Recht der Wirtschaft. </a:t>
            </a:r>
          </a:p>
          <a:p>
            <a:endParaRPr lang="de-DE" baseline="0" dirty="0" smtClean="0"/>
          </a:p>
          <a:p>
            <a:r>
              <a:rPr lang="de-DE" baseline="0" dirty="0" smtClean="0"/>
              <a:t>Grundsätzlich ging man davon aus, dass die Kompetenz zur Regelung der Zulassung und Durchführung der tradierten Glücksspielformen als Materie des Gefahrenabwehrrechts den Ländern zugeordnet sei. Folge dessen war insbesondere eine Absage an eine wirtschaftsrechtliche Deutung des Glücksspielrechts sowie ein gefahrenabwehrrechtlicher Vorbehaltsraum der Länder für das Glücksspielrecht.</a:t>
            </a:r>
          </a:p>
          <a:p>
            <a:endParaRPr lang="de-DE" baseline="0" dirty="0" smtClean="0"/>
          </a:p>
          <a:p>
            <a:r>
              <a:rPr lang="de-DE" baseline="0" dirty="0" smtClean="0"/>
              <a:t>Eine solche rein gefahrenabwehrrechtliche Konstruktion des Glücksspielrechts ist allerdings keinesfalls zwingend. Der wirtschaftsrechtliche Bezug der Materie liegt offen auf der Hand, tritt in der allgemeinen Wahrnehmung von Glücksspiel aber hinter den Aspekt der Gefahrenabwehr zurück.</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7</a:t>
            </a:fld>
            <a:endParaRPr lang="de-DE"/>
          </a:p>
        </p:txBody>
      </p:sp>
    </p:spTree>
    <p:extLst>
      <p:ext uri="{BB962C8B-B14F-4D97-AF65-F5344CB8AC3E}">
        <p14:creationId xmlns:p14="http://schemas.microsoft.com/office/powerpoint/2010/main" val="83807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wirtschaftsrechtliche Perspektive des Glücksspielrechts ist nicht zuletzt vom BVerfG</a:t>
            </a:r>
            <a:r>
              <a:rPr lang="de-DE" baseline="0" dirty="0" smtClean="0"/>
              <a:t> betont worden. In seiner </a:t>
            </a:r>
            <a:r>
              <a:rPr lang="de-DE" baseline="0" dirty="0" err="1" smtClean="0"/>
              <a:t>Sportwettenentscheidung</a:t>
            </a:r>
            <a:r>
              <a:rPr lang="de-DE" baseline="0" dirty="0" smtClean="0"/>
              <a:t> wies das Gericht auf die wirtschaftsrechtlichen Bezüge des Glücksspielrechts hin und hob am Beispiel des </a:t>
            </a:r>
            <a:r>
              <a:rPr lang="de-DE" baseline="0" dirty="0" err="1" smtClean="0"/>
              <a:t>RennwLottG</a:t>
            </a:r>
            <a:r>
              <a:rPr lang="de-DE" baseline="0" dirty="0" smtClean="0"/>
              <a:t> die Möglichkeit einer bundesrechtlichen Regelung in diesem Bereich hervor.</a:t>
            </a:r>
          </a:p>
          <a:p>
            <a:endParaRPr lang="de-DE" baseline="0" dirty="0" smtClean="0"/>
          </a:p>
          <a:p>
            <a:r>
              <a:rPr lang="de-DE" baseline="0" dirty="0" smtClean="0"/>
              <a:t>Die Feststellung des Gerichts hat aber nicht nur Gültigkeit für den konkreten Entscheidungsgegenstand, sondern kann als allgemeine Aussage über das Glücksspielrecht verstanden werden. Ob im Einzelfall ein eher gefahrenabwehrrechtlicher oder eher wirtschaftsrechtlicher Zugriff auf eine glücksspielrechtliche Sachfrage gewählt wird, lässt sich nur im Hinblick auf das im Einzelfall ins Auge gefasste Gesamtgepräge eines beabsichtigten Gesetzgebungsaktes entscheiden. Ein taugliches Beispiel dafür bildet das </a:t>
            </a:r>
            <a:r>
              <a:rPr lang="de-DE" baseline="0" dirty="0" err="1" smtClean="0"/>
              <a:t>RennwLottG</a:t>
            </a:r>
            <a:r>
              <a:rPr lang="de-DE" baseline="0" dirty="0" smtClean="0"/>
              <a:t>, das in erster Linie Regelungen zum Modus der Pferdewetten und ihrer Besteuerung, also wirtschaftsrechtliche Anordnungen, enthält. Gleichwohl ermächtigt es in § 3 das Bundesministerium für Ernährung und Landwirtschaft zum Erlass einer Rechtsverordnung, die die Erlaubnisvoraussetzungen für den Betrieb eines Rennwettbetriebs näher ausgestaltet. Der Schwerpunkt liegt allerdings auf wirtschaftsrechtlichen Regelungen, sodass für die Länder im Bereich des Rennwett- und Lotterierechts durchaus Raum zu eigenständigen, gefahrenabwehrrechtlichen und lückenfüllenden wirtschaftsrechtlichen Regelungen bliebe. Parallele Bundes- und Landesregelungen mit dem gleichen Bezugsobjekt sind also durchaus möglich, wobei die Länder auf das Gefahrenabwehrrecht bzw. auf die Füllung von Lücken im Bereich des Rechts der Wirtschaft verwiesen sind. Daraus kann umgekehrt auch gefolgert werden, dass der Bund im Bereich des Soziallotteriewesens tätig werden könnte, wenn etwaige Regelungen wirtschaftsrechtlich zu verstehen wären.</a:t>
            </a:r>
          </a:p>
          <a:p>
            <a:endParaRPr lang="de-DE" baseline="0" dirty="0" smtClean="0"/>
          </a:p>
          <a:p>
            <a:r>
              <a:rPr lang="de-DE" baseline="0" dirty="0" smtClean="0"/>
              <a:t>Nach der gegenwärtigen Rechtslage ist in Ansehung der Ziele der Glücksspielregulierung von einer gefahrenabwehrrechtlichen Regulierungsmotivation und damit von einer Gesetzgebungskompetenz der Länder auszugehen. Dafür spricht auch das Erwerbswirtschaftlichkeitsverbot des § 12 Abs. 1 S. 1 Nr. 3 </a:t>
            </a:r>
            <a:r>
              <a:rPr lang="de-DE" baseline="0" dirty="0" err="1" smtClean="0"/>
              <a:t>GlüStV</a:t>
            </a:r>
            <a:r>
              <a:rPr lang="de-DE" baseline="0" dirty="0" smtClean="0"/>
              <a:t>.</a:t>
            </a:r>
          </a:p>
          <a:p>
            <a:endParaRPr lang="de-DE" baseline="0" dirty="0" smtClean="0"/>
          </a:p>
          <a:p>
            <a:r>
              <a:rPr lang="de-DE" baseline="0" dirty="0" smtClean="0"/>
              <a:t>Wie sich die Lage bei der Zulassung von auch ökonomisch betriebenen Soziallotterien darstellt, ist nicht ohne weiteres eindeutig. Die regulatorische Öffnung des Soziallotteriewesens für wirtschaftliche Akteure kann als Frage des Wirtschaftsrechts und eben nicht als eine des Gefahrenabwehrrechts angesehen werden. Zurzeit hat der Bund von seiner Gesetzgebungskompetenz für den Bereich der Soziallotterien keinen Gebrauch gemacht, womit den Ländern entweder staatsvertraglich vereinbart oder aus eigener Initiative die Möglichkeit eröffnet ist, sowohl wirtschafts- wie gefahrenabwehrrechtliche Regelungen über Soziallotterien zu treffen. In Abhängigkeit von der Rechtsnatur etwaiger Regelungen hätte der Bund ggf. ein </a:t>
            </a:r>
            <a:r>
              <a:rPr lang="de-DE" baseline="0" dirty="0" err="1" smtClean="0"/>
              <a:t>kompetenzielles</a:t>
            </a:r>
            <a:r>
              <a:rPr lang="de-DE" baseline="0" dirty="0" smtClean="0"/>
              <a:t> Zugriffsrecht auf wirtschaftsrechtliche Regelungen des Landesrechts, die er durch eigene ersetzen könnte. Zu berücksichtigen wäre dabei das </a:t>
            </a:r>
            <a:r>
              <a:rPr lang="de-DE" baseline="0" dirty="0" err="1" smtClean="0"/>
              <a:t>Erforderlichkeitsprinzip</a:t>
            </a:r>
            <a:r>
              <a:rPr lang="de-DE" baseline="0" dirty="0" smtClean="0"/>
              <a:t> des Art. 72 Abs. 2 GG, wobei die Bejahung eines bundeseinheitlichen Regelungsbedürfnisses vor dem Hintergrund des </a:t>
            </a:r>
            <a:r>
              <a:rPr lang="de-DE" baseline="0" dirty="0" err="1" smtClean="0"/>
              <a:t>GlüStV</a:t>
            </a:r>
            <a:r>
              <a:rPr lang="de-DE" baseline="0" dirty="0" smtClean="0"/>
              <a:t>, dem dieselbe Intention zugrunde liegt, recht unproblematisch erscheint. Möchten die Länder einen Zugriff des Bundes verhindern, bliebe ihnen nur die Möglichkeit, das bestehende, vorrangig gefahrenabwehrrechtliche Regime sehr zurückhaltend und punktuell für gewerbliche Soziallotterieveranstalter zu öffnen. Ob dies in der Sache angemessen ist, erscheint mehr als zweifelhaft. Sinnvollerweise sollte eine Öffnung des Soziallotteriewesens für gewerbliche Anbieter nur in einem konzeptionell und dogmatisch geschlossenen Normkorpus geschehen.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8</a:t>
            </a:fld>
            <a:endParaRPr lang="de-DE"/>
          </a:p>
        </p:txBody>
      </p:sp>
    </p:spTree>
    <p:extLst>
      <p:ext uri="{BB962C8B-B14F-4D97-AF65-F5344CB8AC3E}">
        <p14:creationId xmlns:p14="http://schemas.microsoft.com/office/powerpoint/2010/main" val="330678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Einführend kann festgestellt werden, dass der restriktive Regulierungsansatz, der dem</a:t>
            </a:r>
            <a:r>
              <a:rPr lang="de-DE" baseline="0" dirty="0" smtClean="0"/>
              <a:t> </a:t>
            </a:r>
            <a:r>
              <a:rPr lang="de-DE" baseline="0" dirty="0" err="1" smtClean="0"/>
              <a:t>GlüStV</a:t>
            </a:r>
            <a:r>
              <a:rPr lang="de-DE" baseline="0" dirty="0" smtClean="0"/>
              <a:t> zugrunde liegt, je nach Spielform unterschiedlich stark in das Grundrecht der Berufsfreiheit eingreift. Art. 12 Abs. 1 GG wird damit zum verfassungsrechtlichen Maßstab, an dem sich die verschiedenen spielformenspezifischen Regulierungsregime messen lassen müssen.</a:t>
            </a:r>
          </a:p>
          <a:p>
            <a:endParaRPr lang="de-DE" baseline="0" dirty="0" smtClean="0"/>
          </a:p>
          <a:p>
            <a:r>
              <a:rPr lang="de-DE" baseline="0" dirty="0" smtClean="0"/>
              <a:t>Mit Blick auf die Soziallotterien stellt sich dabei zunächst die Frage, ob das Soziallotterieregime eigenständig an den Vorgaben des Art. 12 Abs. 1 GG zu messen ist. Sollten nämlich sowohl die Soziallotterien wie auch die konventionellen Lotterien beide dem Begriff des Lotteriebetriebs unterfallen, ist das Regelungsregime für die Soziallotterien als Ausschnitt der Regelungen des Lotteriemonopols zu sehen. In diesem Fall teilt das glücksspielrechtliche Soziallotterieregime das Schicksal der verfassungsrechtlichen Rechtfertigung des Lotteriemonopols. Wird der Betrieb von Soziallotterien hingegen als ein vom Betrieb konventioneller Lotterien verschiedener Beruf angesehen, bedarf es für die soziallotteriebezogenen Regelungen einer eigenständigen Rechtfertigung.</a:t>
            </a:r>
          </a:p>
          <a:p>
            <a:endParaRPr lang="de-DE" baseline="0" dirty="0" smtClean="0"/>
          </a:p>
          <a:p>
            <a:r>
              <a:rPr lang="de-DE" baseline="0" dirty="0" smtClean="0"/>
              <a:t>Im Ergebnis ist dieser Streit allerdings nur akademischer Natur. Selbst im Falle eines vereinenden Blicks auf die beiden Lotterieformen hätte eine Verfassungswidrigkeit des soziallotteriebezogenen Regulierungsregimes keine Auswirkungen auf die Monopolisierung des „großen Lottos“. Fest steht allerdings nichtsdestotrotz, dass das Soziallotterieregime einer verfassungsrechtlichen Überprüfung am Maßstab des Art. 12 Abs. 1 GG Stand halten muss.</a:t>
            </a:r>
            <a:endParaRPr lang="de-DE" dirty="0"/>
          </a:p>
        </p:txBody>
      </p:sp>
      <p:sp>
        <p:nvSpPr>
          <p:cNvPr id="4" name="Foliennummernplatzhalter 3"/>
          <p:cNvSpPr>
            <a:spLocks noGrp="1"/>
          </p:cNvSpPr>
          <p:nvPr>
            <p:ph type="sldNum" sz="quarter" idx="10"/>
          </p:nvPr>
        </p:nvSpPr>
        <p:spPr/>
        <p:txBody>
          <a:bodyPr/>
          <a:lstStyle/>
          <a:p>
            <a:fld id="{B9A045E6-D734-4DB2-BEE5-DF972DD20CA2}" type="slidenum">
              <a:rPr lang="de-DE" smtClean="0"/>
              <a:t>9</a:t>
            </a:fld>
            <a:endParaRPr lang="de-DE"/>
          </a:p>
        </p:txBody>
      </p:sp>
    </p:spTree>
    <p:extLst>
      <p:ext uri="{BB962C8B-B14F-4D97-AF65-F5344CB8AC3E}">
        <p14:creationId xmlns:p14="http://schemas.microsoft.com/office/powerpoint/2010/main" val="1946822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68000" y="6057380"/>
            <a:ext cx="7560000" cy="278420"/>
          </a:xfrm>
        </p:spPr>
        <p:txBody>
          <a:bodyPr/>
          <a:lstStyle>
            <a:lvl1pPr marL="0" indent="0" algn="l">
              <a:lnSpc>
                <a:spcPts val="2400"/>
              </a:lnSpc>
              <a:spcAft>
                <a:spcPts val="0"/>
              </a:spcAft>
              <a:buFont typeface="Arial" panose="020B0604020202020204" pitchFamily="34" charset="0"/>
              <a:buNone/>
              <a:defRPr sz="1500" b="0">
                <a:solidFill>
                  <a:schemeClr val="bg2"/>
                </a:solidFill>
              </a:defRPr>
            </a:lvl1pPr>
            <a:lvl2pPr marL="0" indent="0" algn="l">
              <a:lnSpc>
                <a:spcPts val="2400"/>
              </a:lnSpc>
              <a:spcAft>
                <a:spcPts val="0"/>
              </a:spcAft>
              <a:buFont typeface="Arial" panose="020B0604020202020204" pitchFamily="34" charset="0"/>
              <a:buNone/>
              <a:defRPr sz="1500" b="0">
                <a:solidFill>
                  <a:schemeClr val="bg2"/>
                </a:solidFill>
              </a:defRPr>
            </a:lvl2pPr>
            <a:lvl3pPr marL="0" indent="0" algn="l">
              <a:lnSpc>
                <a:spcPts val="2400"/>
              </a:lnSpc>
              <a:spcAft>
                <a:spcPts val="0"/>
              </a:spcAft>
              <a:buFont typeface="Arial" panose="020B0604020202020204" pitchFamily="34" charset="0"/>
              <a:buNone/>
              <a:defRPr sz="1500" b="0">
                <a:solidFill>
                  <a:schemeClr val="bg2"/>
                </a:solidFill>
              </a:defRPr>
            </a:lvl3pPr>
            <a:lvl4pPr marL="0" indent="0" algn="l">
              <a:lnSpc>
                <a:spcPts val="2400"/>
              </a:lnSpc>
              <a:spcAft>
                <a:spcPts val="0"/>
              </a:spcAft>
              <a:buFont typeface="Arial" panose="020B0604020202020204" pitchFamily="34" charset="0"/>
              <a:buNone/>
              <a:defRPr sz="1500" b="0">
                <a:solidFill>
                  <a:schemeClr val="bg2"/>
                </a:solidFill>
              </a:defRPr>
            </a:lvl4pPr>
            <a:lvl5pPr marL="0" indent="0" algn="l">
              <a:lnSpc>
                <a:spcPts val="2400"/>
              </a:lnSpc>
              <a:spcAft>
                <a:spcPts val="0"/>
              </a:spcAft>
              <a:buFont typeface="Arial" panose="020B0604020202020204" pitchFamily="34" charset="0"/>
              <a:buNone/>
              <a:defRPr sz="1500" b="0">
                <a:solidFill>
                  <a:schemeClr val="bg2"/>
                </a:solidFill>
              </a:defRPr>
            </a:lvl5pPr>
            <a:lvl6pPr marL="0" indent="0" algn="l">
              <a:lnSpc>
                <a:spcPts val="2400"/>
              </a:lnSpc>
              <a:spcAft>
                <a:spcPts val="0"/>
              </a:spcAft>
              <a:buFont typeface="Arial" panose="020B0604020202020204" pitchFamily="34" charset="0"/>
              <a:buNone/>
              <a:defRPr sz="1500" b="0">
                <a:solidFill>
                  <a:schemeClr val="bg2"/>
                </a:solidFill>
              </a:defRPr>
            </a:lvl6pPr>
            <a:lvl7pPr marL="0" indent="0" algn="l">
              <a:lnSpc>
                <a:spcPts val="2400"/>
              </a:lnSpc>
              <a:spcAft>
                <a:spcPts val="0"/>
              </a:spcAft>
              <a:buFont typeface="Arial" panose="020B0604020202020204" pitchFamily="34" charset="0"/>
              <a:buNone/>
              <a:defRPr sz="1500" b="0">
                <a:solidFill>
                  <a:schemeClr val="bg2"/>
                </a:solidFill>
              </a:defRPr>
            </a:lvl7pPr>
            <a:lvl8pPr marL="0" indent="0" algn="l">
              <a:lnSpc>
                <a:spcPts val="2400"/>
              </a:lnSpc>
              <a:spcAft>
                <a:spcPts val="0"/>
              </a:spcAft>
              <a:buFont typeface="Arial" panose="020B0604020202020204" pitchFamily="34" charset="0"/>
              <a:buNone/>
              <a:defRPr sz="1500" b="0">
                <a:solidFill>
                  <a:schemeClr val="bg2"/>
                </a:solidFill>
              </a:defRPr>
            </a:lvl8pPr>
            <a:lvl9pPr marL="0" indent="0" algn="l">
              <a:lnSpc>
                <a:spcPts val="2400"/>
              </a:lnSpc>
              <a:spcAft>
                <a:spcPts val="0"/>
              </a:spcAft>
              <a:buFont typeface="Arial" panose="020B0604020202020204" pitchFamily="34" charset="0"/>
              <a:buNone/>
              <a:defRPr sz="15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468000" y="6335800"/>
            <a:ext cx="7560000" cy="192000"/>
          </a:xfrm>
        </p:spPr>
        <p:txBody>
          <a:bodyPr/>
          <a:lstStyle>
            <a:lvl1pPr>
              <a:defRPr sz="900">
                <a:solidFill>
                  <a:schemeClr val="tx2"/>
                </a:solidFill>
              </a:defRPr>
            </a:lvl1pPr>
          </a:lstStyle>
          <a:p>
            <a:endParaRPr lang="de-DE" dirty="0"/>
          </a:p>
        </p:txBody>
      </p:sp>
      <p:pic>
        <p:nvPicPr>
          <p:cNvPr id="6" name="Grafik 5">
            <a:extLst>
              <a:ext uri="{FF2B5EF4-FFF2-40B4-BE49-F238E27FC236}">
                <a16:creationId xmlns:a16="http://schemas.microsoft.com/office/drawing/2014/main" xmlns="" id="{70D81F06-1D47-4C44-8C29-89662B0E161D}"/>
              </a:ext>
            </a:extLst>
          </p:cNvPr>
          <p:cNvPicPr>
            <a:picLocks/>
          </p:cNvPicPr>
          <p:nvPr userDrawn="1"/>
        </p:nvPicPr>
        <p:blipFill>
          <a:blip r:embed="rId2"/>
          <a:stretch>
            <a:fillRect/>
          </a:stretch>
        </p:blipFill>
        <p:spPr>
          <a:xfrm>
            <a:off x="479880" y="5211000"/>
            <a:ext cx="2505600" cy="163800"/>
          </a:xfrm>
          <a:prstGeom prst="rect">
            <a:avLst/>
          </a:prstGeom>
        </p:spPr>
      </p:pic>
      <p:sp>
        <p:nvSpPr>
          <p:cNvPr id="22" name="Bildplatzhalter 21">
            <a:extLst>
              <a:ext uri="{FF2B5EF4-FFF2-40B4-BE49-F238E27FC236}">
                <a16:creationId xmlns:a16="http://schemas.microsoft.com/office/drawing/2014/main" xmlns="" id="{84C7B36F-18FD-48F5-9A0D-FC40AEE68D0C}"/>
              </a:ext>
            </a:extLst>
          </p:cNvPr>
          <p:cNvSpPr>
            <a:spLocks noGrp="1"/>
          </p:cNvSpPr>
          <p:nvPr>
            <p:ph type="pic" sz="quarter" idx="13"/>
          </p:nvPr>
        </p:nvSpPr>
        <p:spPr>
          <a:xfrm>
            <a:off x="-2" y="-1"/>
            <a:ext cx="8184240" cy="4896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2820 w 8182800"/>
              <a:gd name="connsiteY4" fmla="*/ 1072098 h 3186000"/>
              <a:gd name="connsiteX5" fmla="*/ 8182800 w 8182800"/>
              <a:gd name="connsiteY5" fmla="*/ 1440001 h 3186000"/>
              <a:gd name="connsiteX6" fmla="*/ 8182800 w 8182800"/>
              <a:gd name="connsiteY6" fmla="*/ 3186000 h 3186000"/>
              <a:gd name="connsiteX7" fmla="*/ 0 w 8182800"/>
              <a:gd name="connsiteY7" fmla="*/ 3186000 h 3186000"/>
              <a:gd name="connsiteX8" fmla="*/ 0 w 8182800"/>
              <a:gd name="connsiteY8" fmla="*/ 0 h 3186000"/>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7582 w 8182800"/>
              <a:gd name="connsiteY4" fmla="*/ 1141750 h 3186000"/>
              <a:gd name="connsiteX5" fmla="*/ 8182800 w 8182800"/>
              <a:gd name="connsiteY5" fmla="*/ 1440001 h 3186000"/>
              <a:gd name="connsiteX6" fmla="*/ 8182800 w 8182800"/>
              <a:gd name="connsiteY6" fmla="*/ 3186000 h 3186000"/>
              <a:gd name="connsiteX7" fmla="*/ 0 w 8182800"/>
              <a:gd name="connsiteY7" fmla="*/ 3186000 h 3186000"/>
              <a:gd name="connsiteX8" fmla="*/ 0 w 8182800"/>
              <a:gd name="connsiteY8" fmla="*/ 0 h 3186000"/>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2820 w 8182800"/>
              <a:gd name="connsiteY4" fmla="*/ 1075670 h 3186000"/>
              <a:gd name="connsiteX5" fmla="*/ 8182800 w 8182800"/>
              <a:gd name="connsiteY5" fmla="*/ 1440001 h 3186000"/>
              <a:gd name="connsiteX6" fmla="*/ 8182800 w 8182800"/>
              <a:gd name="connsiteY6" fmla="*/ 3186000 h 3186000"/>
              <a:gd name="connsiteX7" fmla="*/ 0 w 8182800"/>
              <a:gd name="connsiteY7" fmla="*/ 3186000 h 3186000"/>
              <a:gd name="connsiteX8" fmla="*/ 0 w 8182800"/>
              <a:gd name="connsiteY8" fmla="*/ 0 h 3186000"/>
              <a:gd name="connsiteX0" fmla="*/ 0 w 8663812"/>
              <a:gd name="connsiteY0" fmla="*/ 0 h 3186000"/>
              <a:gd name="connsiteX1" fmla="*/ 8182800 w 8663812"/>
              <a:gd name="connsiteY1" fmla="*/ 0 h 3186000"/>
              <a:gd name="connsiteX2" fmla="*/ 8182800 w 8663812"/>
              <a:gd name="connsiteY2" fmla="*/ 1 h 3186000"/>
              <a:gd name="connsiteX3" fmla="*/ 7225201 w 8663812"/>
              <a:gd name="connsiteY3" fmla="*/ 1 h 3186000"/>
              <a:gd name="connsiteX4" fmla="*/ 7222820 w 8663812"/>
              <a:gd name="connsiteY4" fmla="*/ 1075670 h 3186000"/>
              <a:gd name="connsiteX5" fmla="*/ 8663812 w 8663812"/>
              <a:gd name="connsiteY5" fmla="*/ 1079242 h 3186000"/>
              <a:gd name="connsiteX6" fmla="*/ 8182800 w 8663812"/>
              <a:gd name="connsiteY6" fmla="*/ 3186000 h 3186000"/>
              <a:gd name="connsiteX7" fmla="*/ 0 w 8663812"/>
              <a:gd name="connsiteY7" fmla="*/ 3186000 h 3186000"/>
              <a:gd name="connsiteX8" fmla="*/ 0 w 8663812"/>
              <a:gd name="connsiteY8" fmla="*/ 0 h 3186000"/>
              <a:gd name="connsiteX0" fmla="*/ 0 w 8694768"/>
              <a:gd name="connsiteY0" fmla="*/ 0 h 3194930"/>
              <a:gd name="connsiteX1" fmla="*/ 8182800 w 8694768"/>
              <a:gd name="connsiteY1" fmla="*/ 0 h 3194930"/>
              <a:gd name="connsiteX2" fmla="*/ 8182800 w 8694768"/>
              <a:gd name="connsiteY2" fmla="*/ 1 h 3194930"/>
              <a:gd name="connsiteX3" fmla="*/ 7225201 w 8694768"/>
              <a:gd name="connsiteY3" fmla="*/ 1 h 3194930"/>
              <a:gd name="connsiteX4" fmla="*/ 7222820 w 8694768"/>
              <a:gd name="connsiteY4" fmla="*/ 1075670 h 3194930"/>
              <a:gd name="connsiteX5" fmla="*/ 8663812 w 8694768"/>
              <a:gd name="connsiteY5" fmla="*/ 1079242 h 3194930"/>
              <a:gd name="connsiteX6" fmla="*/ 8694768 w 8694768"/>
              <a:gd name="connsiteY6" fmla="*/ 3194930 h 3194930"/>
              <a:gd name="connsiteX7" fmla="*/ 0 w 8694768"/>
              <a:gd name="connsiteY7" fmla="*/ 3186000 h 3194930"/>
              <a:gd name="connsiteX8" fmla="*/ 0 w 8694768"/>
              <a:gd name="connsiteY8" fmla="*/ 0 h 3194930"/>
              <a:gd name="connsiteX0" fmla="*/ 0 w 8687624"/>
              <a:gd name="connsiteY0" fmla="*/ 0 h 3194930"/>
              <a:gd name="connsiteX1" fmla="*/ 8182800 w 8687624"/>
              <a:gd name="connsiteY1" fmla="*/ 0 h 3194930"/>
              <a:gd name="connsiteX2" fmla="*/ 8182800 w 8687624"/>
              <a:gd name="connsiteY2" fmla="*/ 1 h 3194930"/>
              <a:gd name="connsiteX3" fmla="*/ 7225201 w 8687624"/>
              <a:gd name="connsiteY3" fmla="*/ 1 h 3194930"/>
              <a:gd name="connsiteX4" fmla="*/ 7222820 w 8687624"/>
              <a:gd name="connsiteY4" fmla="*/ 1075670 h 3194930"/>
              <a:gd name="connsiteX5" fmla="*/ 8663812 w 8687624"/>
              <a:gd name="connsiteY5" fmla="*/ 1079242 h 3194930"/>
              <a:gd name="connsiteX6" fmla="*/ 8687624 w 8687624"/>
              <a:gd name="connsiteY6" fmla="*/ 3194930 h 3194930"/>
              <a:gd name="connsiteX7" fmla="*/ 0 w 8687624"/>
              <a:gd name="connsiteY7" fmla="*/ 3186000 h 3194930"/>
              <a:gd name="connsiteX8" fmla="*/ 0 w 8687624"/>
              <a:gd name="connsiteY8" fmla="*/ 0 h 3194930"/>
              <a:gd name="connsiteX0" fmla="*/ 0 w 8678099"/>
              <a:gd name="connsiteY0" fmla="*/ 0 h 3196716"/>
              <a:gd name="connsiteX1" fmla="*/ 8182800 w 8678099"/>
              <a:gd name="connsiteY1" fmla="*/ 0 h 3196716"/>
              <a:gd name="connsiteX2" fmla="*/ 8182800 w 8678099"/>
              <a:gd name="connsiteY2" fmla="*/ 1 h 3196716"/>
              <a:gd name="connsiteX3" fmla="*/ 7225201 w 8678099"/>
              <a:gd name="connsiteY3" fmla="*/ 1 h 3196716"/>
              <a:gd name="connsiteX4" fmla="*/ 7222820 w 8678099"/>
              <a:gd name="connsiteY4" fmla="*/ 1075670 h 3196716"/>
              <a:gd name="connsiteX5" fmla="*/ 8663812 w 8678099"/>
              <a:gd name="connsiteY5" fmla="*/ 1079242 h 3196716"/>
              <a:gd name="connsiteX6" fmla="*/ 8678099 w 8678099"/>
              <a:gd name="connsiteY6" fmla="*/ 3196716 h 3196716"/>
              <a:gd name="connsiteX7" fmla="*/ 0 w 8678099"/>
              <a:gd name="connsiteY7" fmla="*/ 3186000 h 3196716"/>
              <a:gd name="connsiteX8" fmla="*/ 0 w 8678099"/>
              <a:gd name="connsiteY8" fmla="*/ 0 h 3196716"/>
              <a:gd name="connsiteX0" fmla="*/ 0 w 8673336"/>
              <a:gd name="connsiteY0" fmla="*/ 0 h 3200288"/>
              <a:gd name="connsiteX1" fmla="*/ 8182800 w 8673336"/>
              <a:gd name="connsiteY1" fmla="*/ 0 h 3200288"/>
              <a:gd name="connsiteX2" fmla="*/ 8182800 w 8673336"/>
              <a:gd name="connsiteY2" fmla="*/ 1 h 3200288"/>
              <a:gd name="connsiteX3" fmla="*/ 7225201 w 8673336"/>
              <a:gd name="connsiteY3" fmla="*/ 1 h 3200288"/>
              <a:gd name="connsiteX4" fmla="*/ 7222820 w 8673336"/>
              <a:gd name="connsiteY4" fmla="*/ 1075670 h 3200288"/>
              <a:gd name="connsiteX5" fmla="*/ 8663812 w 8673336"/>
              <a:gd name="connsiteY5" fmla="*/ 1079242 h 3200288"/>
              <a:gd name="connsiteX6" fmla="*/ 8673336 w 8673336"/>
              <a:gd name="connsiteY6" fmla="*/ 3200288 h 3200288"/>
              <a:gd name="connsiteX7" fmla="*/ 0 w 8673336"/>
              <a:gd name="connsiteY7" fmla="*/ 3186000 h 3200288"/>
              <a:gd name="connsiteX8" fmla="*/ 0 w 8673336"/>
              <a:gd name="connsiteY8" fmla="*/ 0 h 3200288"/>
              <a:gd name="connsiteX0" fmla="*/ 0 w 8673336"/>
              <a:gd name="connsiteY0" fmla="*/ 0 h 3200288"/>
              <a:gd name="connsiteX1" fmla="*/ 8182800 w 8673336"/>
              <a:gd name="connsiteY1" fmla="*/ 0 h 3200288"/>
              <a:gd name="connsiteX2" fmla="*/ 8182800 w 8673336"/>
              <a:gd name="connsiteY2" fmla="*/ 1 h 3200288"/>
              <a:gd name="connsiteX3" fmla="*/ 7225201 w 8673336"/>
              <a:gd name="connsiteY3" fmla="*/ 1 h 3200288"/>
              <a:gd name="connsiteX4" fmla="*/ 7654349 w 8673336"/>
              <a:gd name="connsiteY4" fmla="*/ 938697 h 3200288"/>
              <a:gd name="connsiteX5" fmla="*/ 8663812 w 8673336"/>
              <a:gd name="connsiteY5" fmla="*/ 1079242 h 3200288"/>
              <a:gd name="connsiteX6" fmla="*/ 8673336 w 8673336"/>
              <a:gd name="connsiteY6" fmla="*/ 3200288 h 3200288"/>
              <a:gd name="connsiteX7" fmla="*/ 0 w 8673336"/>
              <a:gd name="connsiteY7" fmla="*/ 3186000 h 3200288"/>
              <a:gd name="connsiteX8" fmla="*/ 0 w 8673336"/>
              <a:gd name="connsiteY8" fmla="*/ 0 h 3200288"/>
              <a:gd name="connsiteX0" fmla="*/ 0 w 8673336"/>
              <a:gd name="connsiteY0" fmla="*/ 0 h 3200288"/>
              <a:gd name="connsiteX1" fmla="*/ 8182800 w 8673336"/>
              <a:gd name="connsiteY1" fmla="*/ 0 h 3200288"/>
              <a:gd name="connsiteX2" fmla="*/ 8182800 w 8673336"/>
              <a:gd name="connsiteY2" fmla="*/ 1 h 3200288"/>
              <a:gd name="connsiteX3" fmla="*/ 7225201 w 8673336"/>
              <a:gd name="connsiteY3" fmla="*/ 1 h 3200288"/>
              <a:gd name="connsiteX4" fmla="*/ 7654349 w 8673336"/>
              <a:gd name="connsiteY4" fmla="*/ 938697 h 3200288"/>
              <a:gd name="connsiteX5" fmla="*/ 8663812 w 8673336"/>
              <a:gd name="connsiteY5" fmla="*/ 1079242 h 3200288"/>
              <a:gd name="connsiteX6" fmla="*/ 8673336 w 8673336"/>
              <a:gd name="connsiteY6" fmla="*/ 3200288 h 3200288"/>
              <a:gd name="connsiteX7" fmla="*/ 0 w 8673336"/>
              <a:gd name="connsiteY7" fmla="*/ 3186000 h 3200288"/>
              <a:gd name="connsiteX8" fmla="*/ 0 w 8673336"/>
              <a:gd name="connsiteY8" fmla="*/ 0 h 3200288"/>
              <a:gd name="connsiteX0" fmla="*/ 0 w 8673336"/>
              <a:gd name="connsiteY0" fmla="*/ 0 h 3200288"/>
              <a:gd name="connsiteX1" fmla="*/ 8182800 w 8673336"/>
              <a:gd name="connsiteY1" fmla="*/ 0 h 3200288"/>
              <a:gd name="connsiteX2" fmla="*/ 8182800 w 8673336"/>
              <a:gd name="connsiteY2" fmla="*/ 1 h 3200288"/>
              <a:gd name="connsiteX3" fmla="*/ 7225201 w 8673336"/>
              <a:gd name="connsiteY3" fmla="*/ 1 h 3200288"/>
              <a:gd name="connsiteX4" fmla="*/ 7654349 w 8673336"/>
              <a:gd name="connsiteY4" fmla="*/ 938697 h 3200288"/>
              <a:gd name="connsiteX5" fmla="*/ 8671383 w 8673336"/>
              <a:gd name="connsiteY5" fmla="*/ 992078 h 3200288"/>
              <a:gd name="connsiteX6" fmla="*/ 8673336 w 8673336"/>
              <a:gd name="connsiteY6" fmla="*/ 3200288 h 3200288"/>
              <a:gd name="connsiteX7" fmla="*/ 0 w 8673336"/>
              <a:gd name="connsiteY7" fmla="*/ 3186000 h 3200288"/>
              <a:gd name="connsiteX8" fmla="*/ 0 w 8673336"/>
              <a:gd name="connsiteY8" fmla="*/ 0 h 3200288"/>
              <a:gd name="connsiteX0" fmla="*/ 0 w 8673336"/>
              <a:gd name="connsiteY0" fmla="*/ 0 h 3200288"/>
              <a:gd name="connsiteX1" fmla="*/ 8182800 w 8673336"/>
              <a:gd name="connsiteY1" fmla="*/ 0 h 3200288"/>
              <a:gd name="connsiteX2" fmla="*/ 8182800 w 8673336"/>
              <a:gd name="connsiteY2" fmla="*/ 1 h 3200288"/>
              <a:gd name="connsiteX3" fmla="*/ 7225201 w 8673336"/>
              <a:gd name="connsiteY3" fmla="*/ 1 h 3200288"/>
              <a:gd name="connsiteX4" fmla="*/ 7654349 w 8673336"/>
              <a:gd name="connsiteY4" fmla="*/ 938697 h 3200288"/>
              <a:gd name="connsiteX5" fmla="*/ 8671383 w 8673336"/>
              <a:gd name="connsiteY5" fmla="*/ 992078 h 3200288"/>
              <a:gd name="connsiteX6" fmla="*/ 8673336 w 8673336"/>
              <a:gd name="connsiteY6" fmla="*/ 3200288 h 3200288"/>
              <a:gd name="connsiteX7" fmla="*/ 0 w 8673336"/>
              <a:gd name="connsiteY7" fmla="*/ 3186000 h 3200288"/>
              <a:gd name="connsiteX8" fmla="*/ 0 w 8673336"/>
              <a:gd name="connsiteY8" fmla="*/ 0 h 3200288"/>
              <a:gd name="connsiteX0" fmla="*/ 0 w 8673336"/>
              <a:gd name="connsiteY0" fmla="*/ 0 h 3200288"/>
              <a:gd name="connsiteX1" fmla="*/ 8182800 w 8673336"/>
              <a:gd name="connsiteY1" fmla="*/ 0 h 3200288"/>
              <a:gd name="connsiteX2" fmla="*/ 8182800 w 8673336"/>
              <a:gd name="connsiteY2" fmla="*/ 1 h 3200288"/>
              <a:gd name="connsiteX3" fmla="*/ 7225201 w 8673336"/>
              <a:gd name="connsiteY3" fmla="*/ 1 h 3200288"/>
              <a:gd name="connsiteX4" fmla="*/ 7654349 w 8673336"/>
              <a:gd name="connsiteY4" fmla="*/ 938697 h 3200288"/>
              <a:gd name="connsiteX5" fmla="*/ 8671383 w 8673336"/>
              <a:gd name="connsiteY5" fmla="*/ 943826 h 3200288"/>
              <a:gd name="connsiteX6" fmla="*/ 8673336 w 8673336"/>
              <a:gd name="connsiteY6" fmla="*/ 3200288 h 3200288"/>
              <a:gd name="connsiteX7" fmla="*/ 0 w 8673336"/>
              <a:gd name="connsiteY7" fmla="*/ 3186000 h 3200288"/>
              <a:gd name="connsiteX8" fmla="*/ 0 w 8673336"/>
              <a:gd name="connsiteY8" fmla="*/ 0 h 3200288"/>
              <a:gd name="connsiteX0" fmla="*/ 0 w 8673336"/>
              <a:gd name="connsiteY0" fmla="*/ 0 h 3200288"/>
              <a:gd name="connsiteX1" fmla="*/ 8182800 w 8673336"/>
              <a:gd name="connsiteY1" fmla="*/ 0 h 3200288"/>
              <a:gd name="connsiteX2" fmla="*/ 8182800 w 8673336"/>
              <a:gd name="connsiteY2" fmla="*/ 1 h 3200288"/>
              <a:gd name="connsiteX3" fmla="*/ 7656730 w 8673336"/>
              <a:gd name="connsiteY3" fmla="*/ 3115 h 3200288"/>
              <a:gd name="connsiteX4" fmla="*/ 7654349 w 8673336"/>
              <a:gd name="connsiteY4" fmla="*/ 938697 h 3200288"/>
              <a:gd name="connsiteX5" fmla="*/ 8671383 w 8673336"/>
              <a:gd name="connsiteY5" fmla="*/ 943826 h 3200288"/>
              <a:gd name="connsiteX6" fmla="*/ 8673336 w 8673336"/>
              <a:gd name="connsiteY6" fmla="*/ 3200288 h 3200288"/>
              <a:gd name="connsiteX7" fmla="*/ 0 w 8673336"/>
              <a:gd name="connsiteY7" fmla="*/ 3186000 h 3200288"/>
              <a:gd name="connsiteX8" fmla="*/ 0 w 8673336"/>
              <a:gd name="connsiteY8" fmla="*/ 0 h 320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3336" h="3200288">
                <a:moveTo>
                  <a:pt x="0" y="0"/>
                </a:moveTo>
                <a:lnTo>
                  <a:pt x="8182800" y="0"/>
                </a:lnTo>
                <a:lnTo>
                  <a:pt x="8182800" y="1"/>
                </a:lnTo>
                <a:lnTo>
                  <a:pt x="7656730" y="3115"/>
                </a:lnTo>
                <a:cubicBezTo>
                  <a:pt x="7655936" y="360481"/>
                  <a:pt x="7655143" y="581331"/>
                  <a:pt x="7654349" y="938697"/>
                </a:cubicBezTo>
                <a:lnTo>
                  <a:pt x="8671383" y="943826"/>
                </a:lnTo>
                <a:cubicBezTo>
                  <a:pt x="8676145" y="1649651"/>
                  <a:pt x="8668574" y="2494463"/>
                  <a:pt x="8673336" y="3200288"/>
                </a:cubicBezTo>
                <a:lnTo>
                  <a:pt x="0" y="3186000"/>
                </a:lnTo>
                <a:lnTo>
                  <a:pt x="0" y="0"/>
                </a:lnTo>
                <a:close/>
              </a:path>
            </a:pathLst>
          </a:custGeom>
          <a:solidFill>
            <a:schemeClr val="bg1">
              <a:lumMod val="85000"/>
            </a:schemeClr>
          </a:solidFill>
        </p:spPr>
        <p:txBody>
          <a:bodyPr wrap="square" anchor="ctr">
            <a:noAutofit/>
          </a:bodyPr>
          <a:lstStyle>
            <a:lvl1pPr algn="ctr">
              <a:defRPr/>
            </a:lvl1pPr>
          </a:lstStyle>
          <a:p>
            <a:r>
              <a:rPr lang="de-DE" smtClean="0"/>
              <a:t>Bild durch Klicken auf Symbol hinzufügen</a:t>
            </a:r>
            <a:endParaRPr lang="de-DE" dirty="0"/>
          </a:p>
        </p:txBody>
      </p:sp>
      <p:pic>
        <p:nvPicPr>
          <p:cNvPr id="16" name="Grafik 15">
            <a:extLst>
              <a:ext uri="{FF2B5EF4-FFF2-40B4-BE49-F238E27FC236}">
                <a16:creationId xmlns:a16="http://schemas.microsoft.com/office/drawing/2014/main" xmlns="" id="{C28E9FB3-DC3C-4E55-9877-2DEEAAB32903}"/>
              </a:ext>
            </a:extLst>
          </p:cNvPr>
          <p:cNvPicPr>
            <a:picLocks noChangeAspect="1"/>
          </p:cNvPicPr>
          <p:nvPr userDrawn="1"/>
        </p:nvPicPr>
        <p:blipFill>
          <a:blip r:embed="rId3"/>
          <a:stretch>
            <a:fillRect/>
          </a:stretch>
        </p:blipFill>
        <p:spPr>
          <a:xfrm>
            <a:off x="7224120" y="0"/>
            <a:ext cx="1440362" cy="1440000"/>
          </a:xfrm>
          <a:prstGeom prst="rect">
            <a:avLst/>
          </a:prstGeom>
        </p:spPr>
      </p:pic>
      <p:sp>
        <p:nvSpPr>
          <p:cNvPr id="23" name="Titel 22">
            <a:extLst>
              <a:ext uri="{FF2B5EF4-FFF2-40B4-BE49-F238E27FC236}">
                <a16:creationId xmlns:a16="http://schemas.microsoft.com/office/drawing/2014/main" xmlns="" id="{259FB325-4F00-4E24-9BB5-CBE59A8EE6E3}"/>
              </a:ext>
            </a:extLst>
          </p:cNvPr>
          <p:cNvSpPr>
            <a:spLocks noGrp="1"/>
          </p:cNvSpPr>
          <p:nvPr>
            <p:ph type="title"/>
          </p:nvPr>
        </p:nvSpPr>
        <p:spPr>
          <a:xfrm>
            <a:off x="479880" y="5610980"/>
            <a:ext cx="3527936" cy="432000"/>
          </a:xfrm>
        </p:spPr>
        <p:txBody>
          <a:bodyPr/>
          <a:lstStyle>
            <a:lvl1pPr>
              <a:lnSpc>
                <a:spcPts val="2500"/>
              </a:lnSpc>
              <a:defRPr cap="all" baseline="0"/>
            </a:lvl1pPr>
          </a:lstStyle>
          <a:p>
            <a:pPr lvl="0"/>
            <a:r>
              <a:rPr lang="de-DE" smtClean="0"/>
              <a:t>Titelmasterformat durch Klicken bearbeiten</a:t>
            </a:r>
            <a:endParaRPr lang="de-DE" dirty="0"/>
          </a:p>
        </p:txBody>
      </p:sp>
      <p:sp>
        <p:nvSpPr>
          <p:cNvPr id="4" name="Bildplatzhalter 3">
            <a:extLst>
              <a:ext uri="{FF2B5EF4-FFF2-40B4-BE49-F238E27FC236}">
                <a16:creationId xmlns:a16="http://schemas.microsoft.com/office/drawing/2014/main" xmlns="" id="{EA11C8C5-D6EB-4C5D-9539-1ADEFC0908BE}"/>
              </a:ext>
            </a:extLst>
          </p:cNvPr>
          <p:cNvSpPr>
            <a:spLocks noGrp="1"/>
          </p:cNvSpPr>
          <p:nvPr>
            <p:ph type="pic" sz="quarter" idx="14" hasCustomPrompt="1"/>
          </p:nvPr>
        </p:nvSpPr>
        <p:spPr>
          <a:xfrm>
            <a:off x="5678638" y="5193600"/>
            <a:ext cx="2505600" cy="432000"/>
          </a:xfrm>
        </p:spPr>
        <p:txBody>
          <a:bodyPr anchor="ctr" anchorCtr="0"/>
          <a:lstStyle>
            <a:lvl1pPr algn="ctr">
              <a:defRPr sz="1050"/>
            </a:lvl1pPr>
          </a:lstStyle>
          <a:p>
            <a:r>
              <a:rPr lang="de-DE" dirty="0"/>
              <a:t>Logo auf Platzhalter ziehen</a:t>
            </a:r>
          </a:p>
        </p:txBody>
      </p:sp>
    </p:spTree>
    <p:extLst>
      <p:ext uri="{BB962C8B-B14F-4D97-AF65-F5344CB8AC3E}">
        <p14:creationId xmlns:p14="http://schemas.microsoft.com/office/powerpoint/2010/main" val="72258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1224000"/>
            <a:ext cx="324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xmlns="" id="{6DB40BEE-2C74-4B7C-AA75-FB330D4E18BC}"/>
              </a:ext>
            </a:extLst>
          </p:cNvPr>
          <p:cNvSpPr>
            <a:spLocks noGrp="1"/>
          </p:cNvSpPr>
          <p:nvPr>
            <p:ph type="pic" sz="quarter" idx="13"/>
          </p:nvPr>
        </p:nvSpPr>
        <p:spPr>
          <a:xfrm>
            <a:off x="4104000" y="1272000"/>
            <a:ext cx="4536000" cy="4032000"/>
          </a:xfrm>
        </p:spPr>
        <p:txBody>
          <a:bodyPr anchor="ctr"/>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4119991346"/>
      </p:ext>
    </p:extLst>
  </p:cSld>
  <p:clrMapOvr>
    <a:masterClrMapping/>
  </p:clrMapOvr>
  <p:extLst mod="1">
    <p:ext uri="{DCECCB84-F9BA-43D5-87BE-67443E8EF086}">
      <p15:sldGuideLst xmlns:p15="http://schemas.microsoft.com/office/powerpoint/2012/main" xmlns="">
        <p15:guide id="1" pos="2583" userDrawn="1">
          <p15:clr>
            <a:srgbClr val="FBAE40"/>
          </p15:clr>
        </p15:guide>
        <p15:guide id="2" pos="5444" userDrawn="1">
          <p15:clr>
            <a:srgbClr val="FBAE40"/>
          </p15:clr>
        </p15:guide>
        <p15:guide id="3" orient="horz" pos="795" userDrawn="1">
          <p15:clr>
            <a:srgbClr val="FBAE40"/>
          </p15:clr>
        </p15:guide>
        <p15:guide id="4" orient="horz" pos="33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1224000"/>
            <a:ext cx="4104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xmlns="" id="{6DB40BEE-2C74-4B7C-AA75-FB330D4E18BC}"/>
              </a:ext>
            </a:extLst>
          </p:cNvPr>
          <p:cNvSpPr>
            <a:spLocks noGrp="1"/>
          </p:cNvSpPr>
          <p:nvPr>
            <p:ph type="pic" sz="quarter" idx="13"/>
          </p:nvPr>
        </p:nvSpPr>
        <p:spPr>
          <a:xfrm>
            <a:off x="4680000" y="1272000"/>
            <a:ext cx="3960000" cy="3528000"/>
          </a:xfrm>
        </p:spPr>
        <p:txBody>
          <a:bodyPr anchor="ctr"/>
          <a:lstStyle>
            <a:lvl1pPr algn="ctr">
              <a:defRPr/>
            </a:lvl1pPr>
          </a:lstStyle>
          <a:p>
            <a:r>
              <a:rPr lang="de-DE" smtClean="0"/>
              <a:t>Bild durch Klicken auf Symbol hinzufügen</a:t>
            </a:r>
            <a:endParaRPr lang="de-DE"/>
          </a:p>
        </p:txBody>
      </p:sp>
      <p:sp>
        <p:nvSpPr>
          <p:cNvPr id="10" name="Textplatzhalter 5">
            <a:extLst>
              <a:ext uri="{FF2B5EF4-FFF2-40B4-BE49-F238E27FC236}">
                <a16:creationId xmlns:a16="http://schemas.microsoft.com/office/drawing/2014/main" xmlns="" id="{E8C92916-9C2D-4160-84A7-92C7AE8CF342}"/>
              </a:ext>
            </a:extLst>
          </p:cNvPr>
          <p:cNvSpPr>
            <a:spLocks noGrp="1"/>
          </p:cNvSpPr>
          <p:nvPr>
            <p:ph type="body" sz="quarter" idx="16" hasCustomPrompt="1"/>
          </p:nvPr>
        </p:nvSpPr>
        <p:spPr>
          <a:xfrm>
            <a:off x="4680000" y="4944000"/>
            <a:ext cx="3960000" cy="768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3587194172"/>
      </p:ext>
    </p:extLst>
  </p:cSld>
  <p:clrMapOvr>
    <a:masterClrMapping/>
  </p:clrMapOvr>
  <p:extLst mod="1">
    <p:ext uri="{DCECCB84-F9BA-43D5-87BE-67443E8EF086}">
      <p15:sldGuideLst xmlns:p15="http://schemas.microsoft.com/office/powerpoint/2012/main" xmlns="">
        <p15:guide id="1" pos="2945" userDrawn="1">
          <p15:clr>
            <a:srgbClr val="FBAE40"/>
          </p15:clr>
        </p15:guide>
        <p15:guide id="2" pos="5444" userDrawn="1">
          <p15:clr>
            <a:srgbClr val="FBAE40"/>
          </p15:clr>
        </p15:guide>
        <p15:guide id="3" orient="horz" pos="795" userDrawn="1">
          <p15:clr>
            <a:srgbClr val="FBAE40"/>
          </p15:clr>
        </p15:guide>
        <p15:guide id="4" orient="horz" pos="30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5220000" y="1224000"/>
            <a:ext cx="34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xmlns="" id="{6DB40BEE-2C74-4B7C-AA75-FB330D4E18BC}"/>
              </a:ext>
            </a:extLst>
          </p:cNvPr>
          <p:cNvSpPr>
            <a:spLocks noGrp="1"/>
          </p:cNvSpPr>
          <p:nvPr>
            <p:ph type="pic" sz="quarter" idx="13"/>
          </p:nvPr>
        </p:nvSpPr>
        <p:spPr>
          <a:xfrm>
            <a:off x="468000" y="1272000"/>
            <a:ext cx="3960000" cy="3528000"/>
          </a:xfrm>
        </p:spPr>
        <p:txBody>
          <a:bodyPr anchor="ctr"/>
          <a:lstStyle>
            <a:lvl1pPr algn="ctr">
              <a:defRPr/>
            </a:lvl1pPr>
          </a:lstStyle>
          <a:p>
            <a:r>
              <a:rPr lang="de-DE" smtClean="0"/>
              <a:t>Bild durch Klicken auf Symbol hinzufügen</a:t>
            </a:r>
            <a:endParaRPr lang="de-DE"/>
          </a:p>
        </p:txBody>
      </p:sp>
      <p:sp>
        <p:nvSpPr>
          <p:cNvPr id="10" name="Textplatzhalter 5">
            <a:extLst>
              <a:ext uri="{FF2B5EF4-FFF2-40B4-BE49-F238E27FC236}">
                <a16:creationId xmlns:a16="http://schemas.microsoft.com/office/drawing/2014/main" xmlns="" id="{E8C92916-9C2D-4160-84A7-92C7AE8CF342}"/>
              </a:ext>
            </a:extLst>
          </p:cNvPr>
          <p:cNvSpPr>
            <a:spLocks noGrp="1"/>
          </p:cNvSpPr>
          <p:nvPr>
            <p:ph type="body" sz="quarter" idx="16" hasCustomPrompt="1"/>
          </p:nvPr>
        </p:nvSpPr>
        <p:spPr>
          <a:xfrm>
            <a:off x="468000" y="4944000"/>
            <a:ext cx="3960000" cy="768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13746602"/>
      </p:ext>
    </p:extLst>
  </p:cSld>
  <p:clrMapOvr>
    <a:masterClrMapping/>
  </p:clrMapOvr>
  <p:extLst mod="1">
    <p:ext uri="{DCECCB84-F9BA-43D5-87BE-67443E8EF086}">
      <p15:sldGuideLst xmlns:p15="http://schemas.microsoft.com/office/powerpoint/2012/main" xmlns="">
        <p15:guide id="1" pos="2945" userDrawn="1">
          <p15:clr>
            <a:srgbClr val="FBAE40"/>
          </p15:clr>
        </p15:guide>
        <p15:guide id="2" pos="5444" userDrawn="1">
          <p15:clr>
            <a:srgbClr val="FBAE40"/>
          </p15:clr>
        </p15:guide>
        <p15:guide id="3" orient="horz" pos="795" userDrawn="1">
          <p15:clr>
            <a:srgbClr val="FBAE40"/>
          </p15:clr>
        </p15:guide>
        <p15:guide id="4" orient="horz" pos="302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1224000"/>
            <a:ext cx="54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xmlns="" id="{6DB40BEE-2C74-4B7C-AA75-FB330D4E18BC}"/>
              </a:ext>
            </a:extLst>
          </p:cNvPr>
          <p:cNvSpPr>
            <a:spLocks noGrp="1"/>
          </p:cNvSpPr>
          <p:nvPr>
            <p:ph type="pic" sz="quarter" idx="13"/>
          </p:nvPr>
        </p:nvSpPr>
        <p:spPr>
          <a:xfrm>
            <a:off x="6480000" y="1272000"/>
            <a:ext cx="2160000" cy="1920000"/>
          </a:xfrm>
        </p:spPr>
        <p:txBody>
          <a:bodyPr anchor="ctr"/>
          <a:lstStyle>
            <a:lvl1pPr algn="ctr">
              <a:defRPr/>
            </a:lvl1pPr>
          </a:lstStyle>
          <a:p>
            <a:r>
              <a:rPr lang="de-DE" smtClean="0"/>
              <a:t>Bild durch Klicken auf Symbol hinzufügen</a:t>
            </a:r>
            <a:endParaRPr lang="de-DE"/>
          </a:p>
        </p:txBody>
      </p:sp>
      <p:sp>
        <p:nvSpPr>
          <p:cNvPr id="7" name="Bildplatzhalter 4">
            <a:extLst>
              <a:ext uri="{FF2B5EF4-FFF2-40B4-BE49-F238E27FC236}">
                <a16:creationId xmlns:a16="http://schemas.microsoft.com/office/drawing/2014/main" xmlns="" id="{73CCF540-0E4F-47A6-981D-1A856FBCB4E1}"/>
              </a:ext>
            </a:extLst>
          </p:cNvPr>
          <p:cNvSpPr>
            <a:spLocks noGrp="1"/>
          </p:cNvSpPr>
          <p:nvPr>
            <p:ph type="pic" sz="quarter" idx="14"/>
          </p:nvPr>
        </p:nvSpPr>
        <p:spPr>
          <a:xfrm>
            <a:off x="6480000" y="3504000"/>
            <a:ext cx="2160000" cy="1920000"/>
          </a:xfrm>
        </p:spPr>
        <p:txBody>
          <a:bodyPr anchor="ctr"/>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456241470"/>
      </p:ext>
    </p:extLst>
  </p:cSld>
  <p:clrMapOvr>
    <a:masterClrMapping/>
  </p:clrMapOvr>
  <p:extLst mod="1">
    <p:ext uri="{DCECCB84-F9BA-43D5-87BE-67443E8EF086}">
      <p15:sldGuideLst xmlns:p15="http://schemas.microsoft.com/office/powerpoint/2012/main" xmlns="">
        <p15:guide id="1" pos="4077" userDrawn="1">
          <p15:clr>
            <a:srgbClr val="FBAE40"/>
          </p15:clr>
        </p15:guide>
        <p15:guide id="2" pos="5444" userDrawn="1">
          <p15:clr>
            <a:srgbClr val="FBAE40"/>
          </p15:clr>
        </p15:guide>
        <p15:guide id="3" orient="horz" pos="795" userDrawn="1">
          <p15:clr>
            <a:srgbClr val="FBAE40"/>
          </p15:clr>
        </p15:guide>
        <p15:guide id="4" orient="horz" pos="2204" userDrawn="1">
          <p15:clr>
            <a:srgbClr val="FBAE40"/>
          </p15:clr>
        </p15:guide>
        <p15:guide id="5" orient="horz" pos="3419" userDrawn="1">
          <p15:clr>
            <a:srgbClr val="FBAE40"/>
          </p15:clr>
        </p15:guide>
        <p15:guide id="6" orient="horz" pos="201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3240000" y="1224000"/>
            <a:ext cx="54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Bildplatzhalter 4">
            <a:extLst>
              <a:ext uri="{FF2B5EF4-FFF2-40B4-BE49-F238E27FC236}">
                <a16:creationId xmlns:a16="http://schemas.microsoft.com/office/drawing/2014/main" xmlns="" id="{6DB40BEE-2C74-4B7C-AA75-FB330D4E18BC}"/>
              </a:ext>
            </a:extLst>
          </p:cNvPr>
          <p:cNvSpPr>
            <a:spLocks noGrp="1"/>
          </p:cNvSpPr>
          <p:nvPr>
            <p:ph type="pic" sz="quarter" idx="13"/>
          </p:nvPr>
        </p:nvSpPr>
        <p:spPr>
          <a:xfrm>
            <a:off x="468000" y="1272000"/>
            <a:ext cx="2160000" cy="1920000"/>
          </a:xfrm>
        </p:spPr>
        <p:txBody>
          <a:bodyPr anchor="ctr"/>
          <a:lstStyle>
            <a:lvl1pPr algn="ctr">
              <a:defRPr/>
            </a:lvl1pPr>
          </a:lstStyle>
          <a:p>
            <a:r>
              <a:rPr lang="de-DE" smtClean="0"/>
              <a:t>Bild durch Klicken auf Symbol hinzufügen</a:t>
            </a:r>
            <a:endParaRPr lang="de-DE" dirty="0"/>
          </a:p>
        </p:txBody>
      </p:sp>
      <p:sp>
        <p:nvSpPr>
          <p:cNvPr id="7" name="Bildplatzhalter 4">
            <a:extLst>
              <a:ext uri="{FF2B5EF4-FFF2-40B4-BE49-F238E27FC236}">
                <a16:creationId xmlns:a16="http://schemas.microsoft.com/office/drawing/2014/main" xmlns="" id="{73CCF540-0E4F-47A6-981D-1A856FBCB4E1}"/>
              </a:ext>
            </a:extLst>
          </p:cNvPr>
          <p:cNvSpPr>
            <a:spLocks noGrp="1"/>
          </p:cNvSpPr>
          <p:nvPr>
            <p:ph type="pic" sz="quarter" idx="14"/>
          </p:nvPr>
        </p:nvSpPr>
        <p:spPr>
          <a:xfrm>
            <a:off x="468000" y="3504000"/>
            <a:ext cx="2160000" cy="1920000"/>
          </a:xfrm>
        </p:spPr>
        <p:txBody>
          <a:bodyPr anchor="ctr"/>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987010232"/>
      </p:ext>
    </p:extLst>
  </p:cSld>
  <p:clrMapOvr>
    <a:masterClrMapping/>
  </p:clrMapOvr>
  <p:extLst mod="1">
    <p:ext uri="{DCECCB84-F9BA-43D5-87BE-67443E8EF086}">
      <p15:sldGuideLst xmlns:p15="http://schemas.microsoft.com/office/powerpoint/2012/main" xmlns="">
        <p15:guide id="1" pos="1658" userDrawn="1">
          <p15:clr>
            <a:srgbClr val="FBAE40"/>
          </p15:clr>
        </p15:guide>
        <p15:guide id="2" pos="5444" userDrawn="1">
          <p15:clr>
            <a:srgbClr val="FBAE40"/>
          </p15:clr>
        </p15:guide>
        <p15:guide id="3" orient="horz" pos="795" userDrawn="1">
          <p15:clr>
            <a:srgbClr val="FBAE40"/>
          </p15:clr>
        </p15:guide>
        <p15:guide id="4" orient="horz" pos="2204" userDrawn="1">
          <p15:clr>
            <a:srgbClr val="FBAE40"/>
          </p15:clr>
        </p15:guide>
        <p15:guide id="5" orient="horz" pos="3419" userDrawn="1">
          <p15:clr>
            <a:srgbClr val="FBAE40"/>
          </p15:clr>
        </p15:guide>
        <p15:guide id="6" orient="horz" pos="201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xmlns="" id="{762F6D41-300A-44A6-A773-F84C7424CD65}"/>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5" name="Foliennummernplatzhalter 4">
            <a:extLst>
              <a:ext uri="{FF2B5EF4-FFF2-40B4-BE49-F238E27FC236}">
                <a16:creationId xmlns:a16="http://schemas.microsoft.com/office/drawing/2014/main" xmlns="" id="{D5674647-E98A-4E91-B769-603FBD38FC2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Tree>
    <p:extLst>
      <p:ext uri="{BB962C8B-B14F-4D97-AF65-F5344CB8AC3E}">
        <p14:creationId xmlns:p14="http://schemas.microsoft.com/office/powerpoint/2010/main" val="178363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xmlns="" id="{5E7FEC2D-DBFC-481D-89EF-55316F02D4F5}"/>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4" name="Foliennummernplatzhalter 3">
            <a:extLst>
              <a:ext uri="{FF2B5EF4-FFF2-40B4-BE49-F238E27FC236}">
                <a16:creationId xmlns:a16="http://schemas.microsoft.com/office/drawing/2014/main" xmlns="" id="{5BC5583F-31A1-412C-900F-41106AD78426}"/>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Tree>
    <p:extLst>
      <p:ext uri="{BB962C8B-B14F-4D97-AF65-F5344CB8AC3E}">
        <p14:creationId xmlns:p14="http://schemas.microsoft.com/office/powerpoint/2010/main" val="41817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88A6D120-9FDF-4BA4-88F2-0C6E4507EEA9}"/>
              </a:ext>
            </a:extLst>
          </p:cNvPr>
          <p:cNvSpPr/>
          <p:nvPr userDrawn="1"/>
        </p:nvSpPr>
        <p:spPr>
          <a:xfrm>
            <a:off x="0" y="0"/>
            <a:ext cx="9144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350"/>
          </a:p>
        </p:txBody>
      </p:sp>
      <p:sp>
        <p:nvSpPr>
          <p:cNvPr id="2" name="Titel 1">
            <a:extLst>
              <a:ext uri="{FF2B5EF4-FFF2-40B4-BE49-F238E27FC236}">
                <a16:creationId xmlns:a16="http://schemas.microsoft.com/office/drawing/2014/main" xmlns="" id="{F5F15F71-44DB-4D13-AE55-D28F1D1B73C5}"/>
              </a:ext>
            </a:extLst>
          </p:cNvPr>
          <p:cNvSpPr>
            <a:spLocks noGrp="1"/>
          </p:cNvSpPr>
          <p:nvPr>
            <p:ph type="title" hasCustomPrompt="1"/>
          </p:nvPr>
        </p:nvSpPr>
        <p:spPr>
          <a:xfrm>
            <a:off x="468000" y="1008000"/>
            <a:ext cx="8172000" cy="960000"/>
          </a:xfrm>
        </p:spPr>
        <p:txBody>
          <a:bodyPr/>
          <a:lstStyle>
            <a:lvl1pPr>
              <a:lnSpc>
                <a:spcPts val="5700"/>
              </a:lnSpc>
              <a:defRPr sz="48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xmlns="" id="{F3B6EDCF-E80D-4E83-A8E4-8D2B26F44C76}"/>
              </a:ext>
            </a:extLst>
          </p:cNvPr>
          <p:cNvSpPr>
            <a:spLocks noGrp="1"/>
          </p:cNvSpPr>
          <p:nvPr>
            <p:ph type="body" sz="quarter" idx="10" hasCustomPrompt="1"/>
          </p:nvPr>
        </p:nvSpPr>
        <p:spPr>
          <a:xfrm>
            <a:off x="468000" y="1968589"/>
            <a:ext cx="8172000" cy="1919817"/>
          </a:xfrm>
        </p:spPr>
        <p:txBody>
          <a:bodyPr/>
          <a:lstStyle>
            <a:lvl1pPr>
              <a:lnSpc>
                <a:spcPts val="5700"/>
              </a:lnSpc>
              <a:defRPr sz="4800" b="1">
                <a:solidFill>
                  <a:schemeClr val="bg1"/>
                </a:solidFill>
              </a:defRPr>
            </a:lvl1pPr>
            <a:lvl2pPr>
              <a:lnSpc>
                <a:spcPts val="5700"/>
              </a:lnSpc>
              <a:defRPr sz="4800" b="1">
                <a:solidFill>
                  <a:schemeClr val="bg1"/>
                </a:solidFill>
              </a:defRPr>
            </a:lvl2pPr>
            <a:lvl3pPr>
              <a:lnSpc>
                <a:spcPts val="5700"/>
              </a:lnSpc>
              <a:defRPr sz="4800" b="1">
                <a:solidFill>
                  <a:schemeClr val="bg1"/>
                </a:solidFill>
              </a:defRPr>
            </a:lvl3pPr>
            <a:lvl4pPr>
              <a:lnSpc>
                <a:spcPts val="5700"/>
              </a:lnSpc>
              <a:defRPr sz="4800" b="1">
                <a:solidFill>
                  <a:schemeClr val="bg1"/>
                </a:solidFill>
              </a:defRPr>
            </a:lvl4pPr>
            <a:lvl5pPr>
              <a:lnSpc>
                <a:spcPts val="5700"/>
              </a:lnSpc>
              <a:defRPr sz="4800" b="1">
                <a:solidFill>
                  <a:schemeClr val="bg1"/>
                </a:solidFill>
              </a:defRPr>
            </a:lvl5pPr>
            <a:lvl6pPr>
              <a:lnSpc>
                <a:spcPts val="5700"/>
              </a:lnSpc>
              <a:defRPr sz="4800" b="1">
                <a:solidFill>
                  <a:schemeClr val="bg1"/>
                </a:solidFill>
              </a:defRPr>
            </a:lvl6pPr>
            <a:lvl7pPr>
              <a:lnSpc>
                <a:spcPts val="5700"/>
              </a:lnSpc>
              <a:defRPr sz="4800" b="1">
                <a:solidFill>
                  <a:schemeClr val="bg1"/>
                </a:solidFill>
              </a:defRPr>
            </a:lvl7pPr>
            <a:lvl8pPr>
              <a:lnSpc>
                <a:spcPts val="5700"/>
              </a:lnSpc>
              <a:defRPr sz="4800" b="1">
                <a:solidFill>
                  <a:schemeClr val="bg1"/>
                </a:solidFill>
              </a:defRPr>
            </a:lvl8pPr>
            <a:lvl9pPr>
              <a:lnSpc>
                <a:spcPts val="5700"/>
              </a:lnSpc>
              <a:defRPr sz="4800" b="1">
                <a:solidFill>
                  <a:schemeClr val="bg1"/>
                </a:solidFill>
              </a:defRPr>
            </a:lvl9pPr>
          </a:lstStyle>
          <a:p>
            <a:pPr lvl="0"/>
            <a:r>
              <a:rPr lang="de-DE" dirty="0"/>
              <a:t>Hervorhebung</a:t>
            </a:r>
          </a:p>
        </p:txBody>
      </p:sp>
    </p:spTree>
    <p:extLst>
      <p:ext uri="{BB962C8B-B14F-4D97-AF65-F5344CB8AC3E}">
        <p14:creationId xmlns:p14="http://schemas.microsoft.com/office/powerpoint/2010/main" val="2910894936"/>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88A6D120-9FDF-4BA4-88F2-0C6E4507EEA9}"/>
              </a:ext>
            </a:extLst>
          </p:cNvPr>
          <p:cNvSpPr/>
          <p:nvPr userDrawn="1"/>
        </p:nvSpPr>
        <p:spPr>
          <a:xfrm>
            <a:off x="0" y="0"/>
            <a:ext cx="9144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350"/>
          </a:p>
        </p:txBody>
      </p:sp>
      <p:sp>
        <p:nvSpPr>
          <p:cNvPr id="2" name="Titel 1">
            <a:extLst>
              <a:ext uri="{FF2B5EF4-FFF2-40B4-BE49-F238E27FC236}">
                <a16:creationId xmlns:a16="http://schemas.microsoft.com/office/drawing/2014/main" xmlns="" id="{F5F15F71-44DB-4D13-AE55-D28F1D1B73C5}"/>
              </a:ext>
            </a:extLst>
          </p:cNvPr>
          <p:cNvSpPr>
            <a:spLocks noGrp="1"/>
          </p:cNvSpPr>
          <p:nvPr>
            <p:ph type="title" hasCustomPrompt="1"/>
          </p:nvPr>
        </p:nvSpPr>
        <p:spPr>
          <a:xfrm>
            <a:off x="468000" y="1104000"/>
            <a:ext cx="8172000" cy="720000"/>
          </a:xfrm>
        </p:spPr>
        <p:txBody>
          <a:bodyPr/>
          <a:lstStyle>
            <a:lvl1pPr>
              <a:lnSpc>
                <a:spcPts val="4400"/>
              </a:lnSpc>
              <a:defRPr sz="36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xmlns="" id="{F3B6EDCF-E80D-4E83-A8E4-8D2B26F44C76}"/>
              </a:ext>
            </a:extLst>
          </p:cNvPr>
          <p:cNvSpPr>
            <a:spLocks noGrp="1"/>
          </p:cNvSpPr>
          <p:nvPr>
            <p:ph type="body" sz="quarter" idx="10" hasCustomPrompt="1"/>
          </p:nvPr>
        </p:nvSpPr>
        <p:spPr>
          <a:xfrm>
            <a:off x="468000" y="1823999"/>
            <a:ext cx="8172000" cy="3888000"/>
          </a:xfrm>
        </p:spPr>
        <p:txBody>
          <a:bodyPr/>
          <a:lstStyle>
            <a:lvl1pPr>
              <a:lnSpc>
                <a:spcPts val="4400"/>
              </a:lnSpc>
              <a:spcAft>
                <a:spcPts val="0"/>
              </a:spcAft>
              <a:defRPr sz="3600" b="0">
                <a:solidFill>
                  <a:schemeClr val="bg1"/>
                </a:solidFill>
              </a:defRPr>
            </a:lvl1pPr>
            <a:lvl2pPr>
              <a:lnSpc>
                <a:spcPts val="4400"/>
              </a:lnSpc>
              <a:defRPr sz="3600" b="0">
                <a:solidFill>
                  <a:schemeClr val="bg1"/>
                </a:solidFill>
              </a:defRPr>
            </a:lvl2pPr>
            <a:lvl3pPr>
              <a:lnSpc>
                <a:spcPts val="4400"/>
              </a:lnSpc>
              <a:defRPr sz="3600" b="0">
                <a:solidFill>
                  <a:schemeClr val="bg1"/>
                </a:solidFill>
              </a:defRPr>
            </a:lvl3pPr>
            <a:lvl4pPr>
              <a:lnSpc>
                <a:spcPts val="4400"/>
              </a:lnSpc>
              <a:defRPr sz="3600" b="0">
                <a:solidFill>
                  <a:schemeClr val="bg1"/>
                </a:solidFill>
              </a:defRPr>
            </a:lvl4pPr>
            <a:lvl5pPr>
              <a:lnSpc>
                <a:spcPts val="4400"/>
              </a:lnSpc>
              <a:defRPr sz="3600" b="0">
                <a:solidFill>
                  <a:schemeClr val="bg1"/>
                </a:solidFill>
              </a:defRPr>
            </a:lvl5pPr>
            <a:lvl6pPr>
              <a:lnSpc>
                <a:spcPts val="4400"/>
              </a:lnSpc>
              <a:defRPr sz="3600" b="0">
                <a:solidFill>
                  <a:schemeClr val="bg1"/>
                </a:solidFill>
              </a:defRPr>
            </a:lvl6pPr>
            <a:lvl7pPr>
              <a:lnSpc>
                <a:spcPts val="4400"/>
              </a:lnSpc>
              <a:defRPr sz="3600" b="0">
                <a:solidFill>
                  <a:schemeClr val="bg1"/>
                </a:solidFill>
              </a:defRPr>
            </a:lvl7pPr>
            <a:lvl8pPr>
              <a:lnSpc>
                <a:spcPts val="4400"/>
              </a:lnSpc>
              <a:defRPr sz="3600" b="0">
                <a:solidFill>
                  <a:schemeClr val="bg1"/>
                </a:solidFill>
              </a:defRPr>
            </a:lvl8pPr>
            <a:lvl9pPr>
              <a:lnSpc>
                <a:spcPts val="4400"/>
              </a:lnSpc>
              <a:defRPr sz="36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1897051093"/>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234000">
              <a:tabLst>
                <a:tab pos="234000" algn="l"/>
              </a:tabLst>
              <a:defRPr/>
            </a:lvl2pPr>
            <a:lvl3pPr defTabSz="234000">
              <a:tabLst>
                <a:tab pos="234000" algn="l"/>
              </a:tabLst>
              <a:defRPr/>
            </a:lvl3pPr>
            <a:lvl4pPr defTabSz="234000">
              <a:tabLst>
                <a:tab pos="234000" algn="l"/>
              </a:tabLst>
              <a:defRPr/>
            </a:lvl4pPr>
            <a:lvl5pPr defTabSz="234000">
              <a:tabLst>
                <a:tab pos="234000" algn="l"/>
              </a:tabLst>
              <a:defRPr/>
            </a:lvl5pPr>
            <a:lvl6pPr marL="0" indent="0" defTabSz="234000">
              <a:buFont typeface="+mj-lt"/>
              <a:buNone/>
              <a:tabLst>
                <a:tab pos="234000" algn="l"/>
              </a:tabLst>
              <a:defRPr/>
            </a:lvl6pPr>
            <a:lvl7pPr defTabSz="234000">
              <a:tabLst>
                <a:tab pos="234000" algn="l"/>
              </a:tabLst>
              <a:defRPr/>
            </a:lvl7pPr>
            <a:lvl8pPr defTabSz="234000">
              <a:tabLst>
                <a:tab pos="234000" algn="l"/>
              </a:tabLst>
              <a:defRPr/>
            </a:lvl8pPr>
            <a:lvl9pPr defTabSz="234000">
              <a:tabLst>
                <a:tab pos="234000"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Tree>
    <p:extLst>
      <p:ext uri="{BB962C8B-B14F-4D97-AF65-F5344CB8AC3E}">
        <p14:creationId xmlns:p14="http://schemas.microsoft.com/office/powerpoint/2010/main" val="337058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xmlns="" id="{3261E425-9AF3-4B68-A7DE-55697E59EC40}"/>
              </a:ext>
            </a:extLst>
          </p:cNvPr>
          <p:cNvSpPr>
            <a:spLocks noGrp="1"/>
          </p:cNvSpPr>
          <p:nvPr>
            <p:ph type="ftr" sz="quarter" idx="11"/>
          </p:nvPr>
        </p:nvSpPr>
        <p:spPr/>
        <p:txBody>
          <a:bodyPr/>
          <a:lstStyle/>
          <a:p>
            <a:r>
              <a:rPr lang="de-DE" smtClean="0"/>
              <a:t>Prof. Dr. Julian Krüper | Institut für Glücksspiel und Gesellschaft</a:t>
            </a:r>
            <a:endParaRPr lang="de-DE" dirty="0"/>
          </a:p>
        </p:txBody>
      </p:sp>
      <p:sp>
        <p:nvSpPr>
          <p:cNvPr id="9" name="Foliennummernplatzhalter 8">
            <a:extLst>
              <a:ext uri="{FF2B5EF4-FFF2-40B4-BE49-F238E27FC236}">
                <a16:creationId xmlns:a16="http://schemas.microsoft.com/office/drawing/2014/main" xmlns="" id="{DC8FE19E-1A66-4F06-9454-D8ECA4880C8E}"/>
              </a:ext>
            </a:extLst>
          </p:cNvPr>
          <p:cNvSpPr>
            <a:spLocks noGrp="1"/>
          </p:cNvSpPr>
          <p:nvPr>
            <p:ph type="sldNum" sz="quarter" idx="12"/>
          </p:nvPr>
        </p:nvSpPr>
        <p:spPr/>
        <p:txBody>
          <a:bodyPr/>
          <a:lstStyle/>
          <a:p>
            <a:fld id="{6C8FC03C-C266-4645-ABC5-645062898383}" type="slidenum">
              <a:rPr lang="de-DE" smtClean="0"/>
              <a:pPr/>
              <a:t>‹Nr.›</a:t>
            </a:fld>
            <a:r>
              <a:rPr lang="de-DE"/>
              <a:t> </a:t>
            </a:r>
            <a:endParaRPr lang="de-DE" dirty="0"/>
          </a:p>
        </p:txBody>
      </p:sp>
      <p:sp>
        <p:nvSpPr>
          <p:cNvPr id="5" name="Tabellenplatzhalter 4">
            <a:extLst>
              <a:ext uri="{FF2B5EF4-FFF2-40B4-BE49-F238E27FC236}">
                <a16:creationId xmlns:a16="http://schemas.microsoft.com/office/drawing/2014/main" xmlns="" id="{F5A8BB0B-4BD0-4791-8A9B-89C9D0000E35}"/>
              </a:ext>
            </a:extLst>
          </p:cNvPr>
          <p:cNvSpPr>
            <a:spLocks noGrp="1"/>
          </p:cNvSpPr>
          <p:nvPr>
            <p:ph type="tbl" sz="quarter" idx="13"/>
          </p:nvPr>
        </p:nvSpPr>
        <p:spPr>
          <a:xfrm>
            <a:off x="468000" y="1224000"/>
            <a:ext cx="8172000" cy="4488000"/>
          </a:xfrm>
        </p:spPr>
        <p:txBody>
          <a:bodyPr anchor="ctr"/>
          <a:lstStyle>
            <a:lvl1pPr algn="ctr">
              <a:defRPr/>
            </a:lvl1pPr>
          </a:lstStyle>
          <a:p>
            <a:r>
              <a:rPr lang="de-DE" smtClean="0"/>
              <a:t>Tabelle durch Klicken auf Symbol hinzufügen</a:t>
            </a:r>
            <a:endParaRPr lang="de-DE" dirty="0"/>
          </a:p>
        </p:txBody>
      </p:sp>
      <p:grpSp>
        <p:nvGrpSpPr>
          <p:cNvPr id="6" name="Regieanweisungen">
            <a:extLst>
              <a:ext uri="{FF2B5EF4-FFF2-40B4-BE49-F238E27FC236}">
                <a16:creationId xmlns:a16="http://schemas.microsoft.com/office/drawing/2014/main" xmlns="" id="{20CE116F-C667-495A-B654-8B72C3A079E7}"/>
              </a:ext>
            </a:extLst>
          </p:cNvPr>
          <p:cNvGrpSpPr/>
          <p:nvPr userDrawn="1"/>
        </p:nvGrpSpPr>
        <p:grpSpPr>
          <a:xfrm>
            <a:off x="-2628800" y="-624000"/>
            <a:ext cx="14833648" cy="8111999"/>
            <a:chOff x="-2628800" y="-468000"/>
            <a:chExt cx="14833648" cy="6083999"/>
          </a:xfrm>
        </p:grpSpPr>
        <p:sp>
          <p:nvSpPr>
            <p:cNvPr id="16" name="Listenebenen">
              <a:extLst>
                <a:ext uri="{FF2B5EF4-FFF2-40B4-BE49-F238E27FC236}">
                  <a16:creationId xmlns:a16="http://schemas.microsoft.com/office/drawing/2014/main" xmlns=""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Einfärbung einer Spalte/Zeile: </a:t>
              </a:r>
              <a:br>
                <a:rPr lang="de-DE" sz="1200" b="0" baseline="0" dirty="0">
                  <a:solidFill>
                    <a:schemeClr val="tx1"/>
                  </a:solidFill>
                  <a:latin typeface="+mn-lt"/>
                </a:rPr>
              </a:br>
              <a:r>
                <a:rPr lang="de-DE" sz="1200" b="1" baseline="0" dirty="0">
                  <a:solidFill>
                    <a:schemeClr val="tx1"/>
                  </a:solidFill>
                  <a:latin typeface="+mn-lt"/>
                </a:rPr>
                <a:t>Markieren der Spalte/Zeile: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 Entwurf/Tabellentools &gt; Schattierung &gt;</a:t>
              </a:r>
            </a:p>
            <a:p>
              <a:pPr marL="0" marR="0" lvl="0" indent="0" algn="r" defTabSz="905951"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xmlns=""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Menü:</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xmlns=""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2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xmlns=""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xmlns=""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Einfügen einer Spalte/Zeile:</a:t>
              </a:r>
            </a:p>
            <a:p>
              <a:pPr indent="0" algn="l">
                <a:lnSpc>
                  <a:spcPct val="100000"/>
                </a:lnSpc>
                <a:spcBef>
                  <a:spcPts val="0"/>
                </a:spcBef>
                <a:spcAft>
                  <a:spcPts val="0"/>
                </a:spcAft>
              </a:pPr>
              <a:r>
                <a:rPr lang="de-DE" sz="12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2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xmlns="" id="{4573989D-8FFD-4555-AAB7-592C2CE3AC9F}"/>
              </a:ext>
            </a:extLst>
          </p:cNvPr>
          <p:cNvCxnSpPr/>
          <p:nvPr userDrawn="1"/>
        </p:nvCxnSpPr>
        <p:spPr>
          <a:xfrm>
            <a:off x="0" y="59808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xmlns="" id="{F3269418-AEC9-43D6-9A0C-41CA02546BAE}"/>
              </a:ext>
            </a:extLst>
          </p:cNvPr>
          <p:cNvPicPr>
            <a:picLocks noChangeAspect="1"/>
          </p:cNvPicPr>
          <p:nvPr userDrawn="1"/>
        </p:nvPicPr>
        <p:blipFill rotWithShape="1">
          <a:blip r:embed="rId2"/>
          <a:srcRect t="-13658" b="-13658"/>
          <a:stretch/>
        </p:blipFill>
        <p:spPr>
          <a:xfrm>
            <a:off x="9252001" y="4437031"/>
            <a:ext cx="2067213" cy="1152211"/>
          </a:xfrm>
          <a:prstGeom prst="rect">
            <a:avLst/>
          </a:prstGeom>
        </p:spPr>
      </p:pic>
      <p:pic>
        <p:nvPicPr>
          <p:cNvPr id="15" name="Grafik 14">
            <a:extLst>
              <a:ext uri="{FF2B5EF4-FFF2-40B4-BE49-F238E27FC236}">
                <a16:creationId xmlns:a16="http://schemas.microsoft.com/office/drawing/2014/main" xmlns="" id="{F2031218-EEAC-48BA-9E70-5A915F7BB24C}"/>
              </a:ext>
            </a:extLst>
          </p:cNvPr>
          <p:cNvPicPr>
            <a:picLocks noChangeAspect="1"/>
          </p:cNvPicPr>
          <p:nvPr userDrawn="1"/>
        </p:nvPicPr>
        <p:blipFill>
          <a:blip r:embed="rId3"/>
          <a:stretch>
            <a:fillRect/>
          </a:stretch>
        </p:blipFill>
        <p:spPr>
          <a:xfrm>
            <a:off x="7308000" y="6389280"/>
            <a:ext cx="1512000" cy="288720"/>
          </a:xfrm>
          <a:prstGeom prst="rect">
            <a:avLst/>
          </a:prstGeom>
        </p:spPr>
      </p:pic>
    </p:spTree>
    <p:extLst>
      <p:ext uri="{BB962C8B-B14F-4D97-AF65-F5344CB8AC3E}">
        <p14:creationId xmlns:p14="http://schemas.microsoft.com/office/powerpoint/2010/main" val="225254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xmlns="" id="{EC3A98A1-0379-4B57-A126-017C70E1949C}"/>
              </a:ext>
            </a:extLst>
          </p:cNvPr>
          <p:cNvSpPr>
            <a:spLocks noGrp="1" noChangeAspect="1"/>
          </p:cNvSpPr>
          <p:nvPr>
            <p:ph type="pic" sz="quarter" idx="10" hasCustomPrompt="1"/>
          </p:nvPr>
        </p:nvSpPr>
        <p:spPr>
          <a:xfrm>
            <a:off x="0" y="0"/>
            <a:ext cx="9144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391117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xmlns="" id="{EC3A98A1-0379-4B57-A126-017C70E1949C}"/>
              </a:ext>
            </a:extLst>
          </p:cNvPr>
          <p:cNvSpPr>
            <a:spLocks noGrp="1" noChangeAspect="1"/>
          </p:cNvSpPr>
          <p:nvPr>
            <p:ph type="pic" sz="quarter" idx="10"/>
          </p:nvPr>
        </p:nvSpPr>
        <p:spPr>
          <a:xfrm>
            <a:off x="2052000" y="624000"/>
            <a:ext cx="5040000" cy="4488000"/>
          </a:xfrm>
        </p:spPr>
        <p:txBody>
          <a:bodyPr anchor="ctr"/>
          <a:lstStyle>
            <a:lvl1pPr algn="ctr">
              <a:defRPr/>
            </a:lvl1pPr>
          </a:lstStyle>
          <a:p>
            <a:r>
              <a:rPr lang="de-DE" smtClean="0"/>
              <a:t>Bild durch Klicken auf Symbol hinzufügen</a:t>
            </a:r>
            <a:endParaRPr lang="de-DE"/>
          </a:p>
        </p:txBody>
      </p:sp>
      <p:sp>
        <p:nvSpPr>
          <p:cNvPr id="3" name="Fußzeilenplatzhalter 2">
            <a:extLst>
              <a:ext uri="{FF2B5EF4-FFF2-40B4-BE49-F238E27FC236}">
                <a16:creationId xmlns:a16="http://schemas.microsoft.com/office/drawing/2014/main" xmlns="" id="{E97D7879-BA70-4DD0-99E9-74C1A1FA34B5}"/>
              </a:ext>
            </a:extLst>
          </p:cNvPr>
          <p:cNvSpPr>
            <a:spLocks noGrp="1"/>
          </p:cNvSpPr>
          <p:nvPr>
            <p:ph type="ftr" sz="quarter" idx="12"/>
          </p:nvPr>
        </p:nvSpPr>
        <p:spPr/>
        <p:txBody>
          <a:bodyPr/>
          <a:lstStyle/>
          <a:p>
            <a:r>
              <a:rPr lang="de-DE" smtClean="0"/>
              <a:t>Prof. Dr. Julian Krüper | Institut für Glücksspiel und Gesellschaft</a:t>
            </a:r>
            <a:endParaRPr lang="de-DE" dirty="0"/>
          </a:p>
        </p:txBody>
      </p:sp>
      <p:sp>
        <p:nvSpPr>
          <p:cNvPr id="4" name="Foliennummernplatzhalter 3">
            <a:extLst>
              <a:ext uri="{FF2B5EF4-FFF2-40B4-BE49-F238E27FC236}">
                <a16:creationId xmlns:a16="http://schemas.microsoft.com/office/drawing/2014/main" xmlns="" id="{EB422CC4-3EFE-4A06-B194-FAB2C24ECED1}"/>
              </a:ext>
            </a:extLst>
          </p:cNvPr>
          <p:cNvSpPr>
            <a:spLocks noGrp="1"/>
          </p:cNvSpPr>
          <p:nvPr>
            <p:ph type="sldNum" sz="quarter" idx="13"/>
          </p:nvPr>
        </p:nvSpPr>
        <p:spPr/>
        <p:txBody>
          <a:bodyPr/>
          <a:lstStyle/>
          <a:p>
            <a:fld id="{6C8FC03C-C266-4645-ABC5-645062898383}" type="slidenum">
              <a:rPr lang="de-DE" smtClean="0"/>
              <a:pPr/>
              <a:t>‹Nr.›</a:t>
            </a:fld>
            <a:r>
              <a:rPr lang="de-DE"/>
              <a:t> </a:t>
            </a:r>
            <a:endParaRPr lang="de-DE" dirty="0"/>
          </a:p>
        </p:txBody>
      </p:sp>
      <p:sp>
        <p:nvSpPr>
          <p:cNvPr id="6" name="Textplatzhalter 5">
            <a:extLst>
              <a:ext uri="{FF2B5EF4-FFF2-40B4-BE49-F238E27FC236}">
                <a16:creationId xmlns:a16="http://schemas.microsoft.com/office/drawing/2014/main" xmlns="" id="{6DC3B07E-B021-4B5C-9450-33EDD5844452}"/>
              </a:ext>
            </a:extLst>
          </p:cNvPr>
          <p:cNvSpPr>
            <a:spLocks noGrp="1"/>
          </p:cNvSpPr>
          <p:nvPr>
            <p:ph type="body" sz="quarter" idx="14" hasCustomPrompt="1"/>
          </p:nvPr>
        </p:nvSpPr>
        <p:spPr>
          <a:xfrm>
            <a:off x="2051999" y="5270400"/>
            <a:ext cx="5040000" cy="432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2325704136"/>
      </p:ext>
    </p:extLst>
  </p:cSld>
  <p:clrMapOvr>
    <a:masterClrMapping/>
  </p:clrMapOvr>
  <p:extLst mod="1">
    <p:ext uri="{DCECCB84-F9BA-43D5-87BE-67443E8EF086}">
      <p15:sldGuideLst xmlns:p15="http://schemas.microsoft.com/office/powerpoint/2012/main" xmlns="">
        <p15:guide id="1" pos="1292" userDrawn="1">
          <p15:clr>
            <a:srgbClr val="FBAE40"/>
          </p15:clr>
        </p15:guide>
        <p15:guide id="2" pos="4468" userDrawn="1">
          <p15:clr>
            <a:srgbClr val="FBAE40"/>
          </p15:clr>
        </p15:guide>
        <p15:guide id="3" orient="horz" pos="388" userDrawn="1">
          <p15:clr>
            <a:srgbClr val="FBAE40"/>
          </p15:clr>
        </p15:guide>
        <p15:guide id="4" orient="horz" pos="322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xmlns="" id="{EC3A98A1-0379-4B57-A126-017C70E1949C}"/>
              </a:ext>
            </a:extLst>
          </p:cNvPr>
          <p:cNvSpPr>
            <a:spLocks noGrp="1"/>
          </p:cNvSpPr>
          <p:nvPr>
            <p:ph type="pic" sz="quarter" idx="10"/>
          </p:nvPr>
        </p:nvSpPr>
        <p:spPr>
          <a:xfrm>
            <a:off x="468000" y="624000"/>
            <a:ext cx="3960000" cy="3528000"/>
          </a:xfrm>
        </p:spPr>
        <p:txBody>
          <a:bodyPr anchor="ctr"/>
          <a:lstStyle>
            <a:lvl1pPr algn="ctr">
              <a:defRPr/>
            </a:lvl1pPr>
          </a:lstStyle>
          <a:p>
            <a:r>
              <a:rPr lang="de-DE" smtClean="0"/>
              <a:t>Bild durch Klicken auf Symbol hinzufügen</a:t>
            </a:r>
            <a:endParaRPr lang="de-DE"/>
          </a:p>
        </p:txBody>
      </p:sp>
      <p:sp>
        <p:nvSpPr>
          <p:cNvPr id="3" name="Fußzeilenplatzhalter 2">
            <a:extLst>
              <a:ext uri="{FF2B5EF4-FFF2-40B4-BE49-F238E27FC236}">
                <a16:creationId xmlns:a16="http://schemas.microsoft.com/office/drawing/2014/main" xmlns="" id="{E97D7879-BA70-4DD0-99E9-74C1A1FA34B5}"/>
              </a:ext>
            </a:extLst>
          </p:cNvPr>
          <p:cNvSpPr>
            <a:spLocks noGrp="1"/>
          </p:cNvSpPr>
          <p:nvPr>
            <p:ph type="ftr" sz="quarter" idx="12"/>
          </p:nvPr>
        </p:nvSpPr>
        <p:spPr/>
        <p:txBody>
          <a:bodyPr/>
          <a:lstStyle/>
          <a:p>
            <a:r>
              <a:rPr lang="de-DE" smtClean="0"/>
              <a:t>Prof. Dr. Julian Krüper | Institut für Glücksspiel und Gesellschaft</a:t>
            </a:r>
            <a:endParaRPr lang="de-DE" dirty="0"/>
          </a:p>
        </p:txBody>
      </p:sp>
      <p:sp>
        <p:nvSpPr>
          <p:cNvPr id="4" name="Foliennummernplatzhalter 3">
            <a:extLst>
              <a:ext uri="{FF2B5EF4-FFF2-40B4-BE49-F238E27FC236}">
                <a16:creationId xmlns:a16="http://schemas.microsoft.com/office/drawing/2014/main" xmlns="" id="{EB422CC4-3EFE-4A06-B194-FAB2C24ECED1}"/>
              </a:ext>
            </a:extLst>
          </p:cNvPr>
          <p:cNvSpPr>
            <a:spLocks noGrp="1"/>
          </p:cNvSpPr>
          <p:nvPr>
            <p:ph type="sldNum" sz="quarter" idx="13"/>
          </p:nvPr>
        </p:nvSpPr>
        <p:spPr/>
        <p:txBody>
          <a:bodyPr/>
          <a:lstStyle/>
          <a:p>
            <a:fld id="{6C8FC03C-C266-4645-ABC5-645062898383}" type="slidenum">
              <a:rPr lang="de-DE" smtClean="0"/>
              <a:pPr/>
              <a:t>‹Nr.›</a:t>
            </a:fld>
            <a:r>
              <a:rPr lang="de-DE"/>
              <a:t> </a:t>
            </a:r>
            <a:endParaRPr lang="de-DE" dirty="0"/>
          </a:p>
        </p:txBody>
      </p:sp>
      <p:sp>
        <p:nvSpPr>
          <p:cNvPr id="6" name="Textplatzhalter 5">
            <a:extLst>
              <a:ext uri="{FF2B5EF4-FFF2-40B4-BE49-F238E27FC236}">
                <a16:creationId xmlns:a16="http://schemas.microsoft.com/office/drawing/2014/main" xmlns="" id="{6DC3B07E-B021-4B5C-9450-33EDD5844452}"/>
              </a:ext>
            </a:extLst>
          </p:cNvPr>
          <p:cNvSpPr>
            <a:spLocks noGrp="1"/>
          </p:cNvSpPr>
          <p:nvPr>
            <p:ph type="body" sz="quarter" idx="14" hasCustomPrompt="1"/>
          </p:nvPr>
        </p:nvSpPr>
        <p:spPr>
          <a:xfrm>
            <a:off x="468000" y="4320000"/>
            <a:ext cx="3960000" cy="1392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xmlns="" id="{CFABEA7C-7103-4FAC-AAB1-B8FF06848676}"/>
              </a:ext>
            </a:extLst>
          </p:cNvPr>
          <p:cNvSpPr>
            <a:spLocks noGrp="1"/>
          </p:cNvSpPr>
          <p:nvPr>
            <p:ph type="pic" sz="quarter" idx="15"/>
          </p:nvPr>
        </p:nvSpPr>
        <p:spPr>
          <a:xfrm>
            <a:off x="4680000" y="624000"/>
            <a:ext cx="3960000" cy="3528000"/>
          </a:xfrm>
        </p:spPr>
        <p:txBody>
          <a:bodyPr anchor="ctr"/>
          <a:lstStyle>
            <a:lvl1pPr algn="ctr">
              <a:defRPr/>
            </a:lvl1pPr>
          </a:lstStyle>
          <a:p>
            <a:r>
              <a:rPr lang="de-DE" smtClean="0"/>
              <a:t>Bild durch Klicken auf Symbol hinzufügen</a:t>
            </a:r>
            <a:endParaRPr lang="de-DE"/>
          </a:p>
        </p:txBody>
      </p:sp>
      <p:sp>
        <p:nvSpPr>
          <p:cNvPr id="9" name="Textplatzhalter 5">
            <a:extLst>
              <a:ext uri="{FF2B5EF4-FFF2-40B4-BE49-F238E27FC236}">
                <a16:creationId xmlns:a16="http://schemas.microsoft.com/office/drawing/2014/main" xmlns="" id="{9CA26BD8-E4CD-4A9F-ACC0-895F1FD2744F}"/>
              </a:ext>
            </a:extLst>
          </p:cNvPr>
          <p:cNvSpPr>
            <a:spLocks noGrp="1"/>
          </p:cNvSpPr>
          <p:nvPr>
            <p:ph type="body" sz="quarter" idx="16" hasCustomPrompt="1"/>
          </p:nvPr>
        </p:nvSpPr>
        <p:spPr>
          <a:xfrm>
            <a:off x="4680000" y="4320000"/>
            <a:ext cx="3960000" cy="1392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622643563"/>
      </p:ext>
    </p:extLst>
  </p:cSld>
  <p:clrMapOvr>
    <a:masterClrMapping/>
  </p:clrMapOvr>
  <p:extLst mod="1">
    <p:ext uri="{DCECCB84-F9BA-43D5-87BE-67443E8EF086}">
      <p15:sldGuideLst xmlns:p15="http://schemas.microsoft.com/office/powerpoint/2012/main" xmlns="">
        <p15:guide id="1" pos="2945" userDrawn="1">
          <p15:clr>
            <a:srgbClr val="FBAE40"/>
          </p15:clr>
        </p15:guide>
        <p15:guide id="2" pos="5443" userDrawn="1">
          <p15:clr>
            <a:srgbClr val="FBAE40"/>
          </p15:clr>
        </p15:guide>
        <p15:guide id="3" orient="horz" pos="388" userDrawn="1">
          <p15:clr>
            <a:srgbClr val="FBAE40"/>
          </p15:clr>
        </p15:guide>
        <p15:guide id="4" orient="horz" pos="2617" userDrawn="1">
          <p15:clr>
            <a:srgbClr val="FBAE40"/>
          </p15:clr>
        </p15:guide>
        <p15:guide id="5" pos="27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xmlns="" id="{EC3A98A1-0379-4B57-A126-017C70E1949C}"/>
              </a:ext>
            </a:extLst>
          </p:cNvPr>
          <p:cNvSpPr>
            <a:spLocks noGrp="1"/>
          </p:cNvSpPr>
          <p:nvPr>
            <p:ph type="pic" sz="quarter" idx="10"/>
          </p:nvPr>
        </p:nvSpPr>
        <p:spPr>
          <a:xfrm>
            <a:off x="468000" y="1272000"/>
            <a:ext cx="3960000" cy="3528000"/>
          </a:xfrm>
        </p:spPr>
        <p:txBody>
          <a:bodyPr anchor="ctr"/>
          <a:lstStyle>
            <a:lvl1pPr algn="ctr">
              <a:defRPr/>
            </a:lvl1pPr>
          </a:lstStyle>
          <a:p>
            <a:r>
              <a:rPr lang="de-DE" smtClean="0"/>
              <a:t>Bild durch Klicken auf Symbol hinzufügen</a:t>
            </a:r>
            <a:endParaRPr lang="de-DE"/>
          </a:p>
        </p:txBody>
      </p:sp>
      <p:sp>
        <p:nvSpPr>
          <p:cNvPr id="3" name="Fußzeilenplatzhalter 2">
            <a:extLst>
              <a:ext uri="{FF2B5EF4-FFF2-40B4-BE49-F238E27FC236}">
                <a16:creationId xmlns:a16="http://schemas.microsoft.com/office/drawing/2014/main" xmlns="" id="{E97D7879-BA70-4DD0-99E9-74C1A1FA34B5}"/>
              </a:ext>
            </a:extLst>
          </p:cNvPr>
          <p:cNvSpPr>
            <a:spLocks noGrp="1"/>
          </p:cNvSpPr>
          <p:nvPr>
            <p:ph type="ftr" sz="quarter" idx="12"/>
          </p:nvPr>
        </p:nvSpPr>
        <p:spPr/>
        <p:txBody>
          <a:bodyPr/>
          <a:lstStyle/>
          <a:p>
            <a:r>
              <a:rPr lang="de-DE" smtClean="0"/>
              <a:t>Prof. Dr. Julian Krüper | Institut für Glücksspiel und Gesellschaft</a:t>
            </a:r>
            <a:endParaRPr lang="de-DE" dirty="0"/>
          </a:p>
        </p:txBody>
      </p:sp>
      <p:sp>
        <p:nvSpPr>
          <p:cNvPr id="4" name="Foliennummernplatzhalter 3">
            <a:extLst>
              <a:ext uri="{FF2B5EF4-FFF2-40B4-BE49-F238E27FC236}">
                <a16:creationId xmlns:a16="http://schemas.microsoft.com/office/drawing/2014/main" xmlns="" id="{EB422CC4-3EFE-4A06-B194-FAB2C24ECED1}"/>
              </a:ext>
            </a:extLst>
          </p:cNvPr>
          <p:cNvSpPr>
            <a:spLocks noGrp="1"/>
          </p:cNvSpPr>
          <p:nvPr>
            <p:ph type="sldNum" sz="quarter" idx="13"/>
          </p:nvPr>
        </p:nvSpPr>
        <p:spPr/>
        <p:txBody>
          <a:bodyPr/>
          <a:lstStyle/>
          <a:p>
            <a:fld id="{6C8FC03C-C266-4645-ABC5-645062898383}" type="slidenum">
              <a:rPr lang="de-DE" smtClean="0"/>
              <a:pPr/>
              <a:t>‹Nr.›</a:t>
            </a:fld>
            <a:r>
              <a:rPr lang="de-DE"/>
              <a:t> </a:t>
            </a:r>
            <a:endParaRPr lang="de-DE" dirty="0"/>
          </a:p>
        </p:txBody>
      </p:sp>
      <p:sp>
        <p:nvSpPr>
          <p:cNvPr id="6" name="Textplatzhalter 5">
            <a:extLst>
              <a:ext uri="{FF2B5EF4-FFF2-40B4-BE49-F238E27FC236}">
                <a16:creationId xmlns:a16="http://schemas.microsoft.com/office/drawing/2014/main" xmlns="" id="{6DC3B07E-B021-4B5C-9450-33EDD5844452}"/>
              </a:ext>
            </a:extLst>
          </p:cNvPr>
          <p:cNvSpPr>
            <a:spLocks noGrp="1"/>
          </p:cNvSpPr>
          <p:nvPr>
            <p:ph type="body" sz="quarter" idx="14" hasCustomPrompt="1"/>
          </p:nvPr>
        </p:nvSpPr>
        <p:spPr>
          <a:xfrm>
            <a:off x="468000" y="4944000"/>
            <a:ext cx="3960000" cy="768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xmlns="" id="{CFABEA7C-7103-4FAC-AAB1-B8FF06848676}"/>
              </a:ext>
            </a:extLst>
          </p:cNvPr>
          <p:cNvSpPr>
            <a:spLocks noGrp="1"/>
          </p:cNvSpPr>
          <p:nvPr>
            <p:ph type="pic" sz="quarter" idx="15"/>
          </p:nvPr>
        </p:nvSpPr>
        <p:spPr>
          <a:xfrm>
            <a:off x="4680000" y="1272000"/>
            <a:ext cx="3960000" cy="3528000"/>
          </a:xfrm>
        </p:spPr>
        <p:txBody>
          <a:bodyPr anchor="ctr"/>
          <a:lstStyle>
            <a:lvl1pPr algn="ctr">
              <a:defRPr/>
            </a:lvl1pPr>
          </a:lstStyle>
          <a:p>
            <a:r>
              <a:rPr lang="de-DE" smtClean="0"/>
              <a:t>Bild durch Klicken auf Symbol hinzufügen</a:t>
            </a:r>
            <a:endParaRPr lang="de-DE"/>
          </a:p>
        </p:txBody>
      </p:sp>
      <p:sp>
        <p:nvSpPr>
          <p:cNvPr id="9" name="Textplatzhalter 5">
            <a:extLst>
              <a:ext uri="{FF2B5EF4-FFF2-40B4-BE49-F238E27FC236}">
                <a16:creationId xmlns:a16="http://schemas.microsoft.com/office/drawing/2014/main" xmlns="" id="{9CA26BD8-E4CD-4A9F-ACC0-895F1FD2744F}"/>
              </a:ext>
            </a:extLst>
          </p:cNvPr>
          <p:cNvSpPr>
            <a:spLocks noGrp="1"/>
          </p:cNvSpPr>
          <p:nvPr>
            <p:ph type="body" sz="quarter" idx="16" hasCustomPrompt="1"/>
          </p:nvPr>
        </p:nvSpPr>
        <p:spPr>
          <a:xfrm>
            <a:off x="4680000" y="4944000"/>
            <a:ext cx="3960000" cy="768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xmlns=""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4262250718"/>
      </p:ext>
    </p:extLst>
  </p:cSld>
  <p:clrMapOvr>
    <a:masterClrMapping/>
  </p:clrMapOvr>
  <p:extLst mod="1">
    <p:ext uri="{DCECCB84-F9BA-43D5-87BE-67443E8EF086}">
      <p15:sldGuideLst xmlns:p15="http://schemas.microsoft.com/office/powerpoint/2012/main" xmlns="">
        <p15:guide id="1" pos="2945" userDrawn="1">
          <p15:clr>
            <a:srgbClr val="FBAE40"/>
          </p15:clr>
        </p15:guide>
        <p15:guide id="3" orient="horz" pos="795" userDrawn="1">
          <p15:clr>
            <a:srgbClr val="FBAE40"/>
          </p15:clr>
        </p15:guide>
        <p15:guide id="4" orient="horz" pos="3025" userDrawn="1">
          <p15:clr>
            <a:srgbClr val="FBAE40"/>
          </p15:clr>
        </p15:guide>
        <p15:guide id="5" pos="2790" userDrawn="1">
          <p15:clr>
            <a:srgbClr val="FBAE40"/>
          </p15:clr>
        </p15:guide>
        <p15:guide id="6" pos="54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468000" y="528000"/>
            <a:ext cx="756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468000" y="1224000"/>
            <a:ext cx="756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360000" y="7365485"/>
            <a:ext cx="4284008"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endParaRPr lang="de-DE" dirty="0"/>
          </a:p>
        </p:txBody>
      </p:sp>
      <p:sp>
        <p:nvSpPr>
          <p:cNvPr id="5" name="Fußzeilenplatzhalter 4"/>
          <p:cNvSpPr>
            <a:spLocks noGrp="1"/>
          </p:cNvSpPr>
          <p:nvPr userDrawn="1">
            <p:ph type="ftr" sz="quarter" idx="3"/>
          </p:nvPr>
        </p:nvSpPr>
        <p:spPr>
          <a:xfrm>
            <a:off x="720000" y="6425640"/>
            <a:ext cx="63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r>
              <a:rPr lang="de-DE" smtClean="0"/>
              <a:t>Prof. Dr. Julian Krüper | Institut für Glücksspiel und Gesellschaft</a:t>
            </a:r>
            <a:endParaRPr lang="de-DE" dirty="0"/>
          </a:p>
        </p:txBody>
      </p:sp>
      <p:sp>
        <p:nvSpPr>
          <p:cNvPr id="6" name="Foliennummernplatzhalter 5"/>
          <p:cNvSpPr>
            <a:spLocks noGrp="1"/>
          </p:cNvSpPr>
          <p:nvPr userDrawn="1">
            <p:ph type="sldNum" sz="quarter" idx="4"/>
          </p:nvPr>
        </p:nvSpPr>
        <p:spPr>
          <a:xfrm>
            <a:off x="324000" y="6425640"/>
            <a:ext cx="252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fld id="{6C8FC03C-C266-4645-ABC5-645062898383}" type="slidenum">
              <a:rPr lang="de-DE" smtClean="0"/>
              <a:pPr/>
              <a:t>‹Nr.›</a:t>
            </a:fld>
            <a:r>
              <a:rPr lang="de-DE" dirty="0"/>
              <a:t> </a:t>
            </a:r>
          </a:p>
        </p:txBody>
      </p:sp>
      <p:grpSp>
        <p:nvGrpSpPr>
          <p:cNvPr id="31" name="Regieanweisungen"/>
          <p:cNvGrpSpPr/>
          <p:nvPr userDrawn="1"/>
        </p:nvGrpSpPr>
        <p:grpSpPr>
          <a:xfrm>
            <a:off x="-2088000" y="-624000"/>
            <a:ext cx="13284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Listen erstellen</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Wechseln Sie die Textebene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rotWithShape="1">
              <a:blip r:embed="rId18"/>
              <a:srcRect t="-16667" b="-16667"/>
              <a:stretch/>
            </p:blipFill>
            <p:spPr>
              <a:xfrm>
                <a:off x="-963360" y="3291874"/>
                <a:ext cx="855360" cy="396000"/>
              </a:xfrm>
              <a:prstGeom prst="rect">
                <a:avLst/>
              </a:prstGeom>
            </p:spPr>
          </p:pic>
          <p:pic>
            <p:nvPicPr>
              <p:cNvPr id="28" name="Bild // Listenebene erhöhen"/>
              <p:cNvPicPr>
                <a:picLocks noChangeAspect="1"/>
              </p:cNvPicPr>
              <p:nvPr userDrawn="1"/>
            </p:nvPicPr>
            <p:blipFill rotWithShape="1">
              <a:blip r:embed="rId19"/>
              <a:srcRect t="-16667" b="-16667"/>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Menü:</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xmlns="" id="{F61B1FA0-8233-4248-B899-BF9702E3E986}"/>
              </a:ext>
            </a:extLst>
          </p:cNvPr>
          <p:cNvCxnSpPr/>
          <p:nvPr userDrawn="1"/>
        </p:nvCxnSpPr>
        <p:spPr>
          <a:xfrm>
            <a:off x="0" y="59808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xmlns="" id="{68984D9D-2F10-4AA5-A9C1-72F3ADD0FB94}"/>
              </a:ext>
            </a:extLst>
          </p:cNvPr>
          <p:cNvPicPr>
            <a:picLocks noChangeAspect="1"/>
          </p:cNvPicPr>
          <p:nvPr userDrawn="1"/>
        </p:nvPicPr>
        <p:blipFill>
          <a:blip r:embed="rId20"/>
          <a:stretch>
            <a:fillRect/>
          </a:stretch>
        </p:blipFill>
        <p:spPr>
          <a:xfrm>
            <a:off x="7308000" y="6389280"/>
            <a:ext cx="1512000" cy="288720"/>
          </a:xfrm>
          <a:prstGeom prst="rect">
            <a:avLst/>
          </a:prstGeom>
        </p:spPr>
      </p:pic>
    </p:spTree>
    <p:extLst>
      <p:ext uri="{BB962C8B-B14F-4D97-AF65-F5344CB8AC3E}">
        <p14:creationId xmlns:p14="http://schemas.microsoft.com/office/powerpoint/2010/main" val="75041921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67" r:id="rId5"/>
    <p:sldLayoutId id="2147483658" r:id="rId6"/>
    <p:sldLayoutId id="2147483659" r:id="rId7"/>
    <p:sldLayoutId id="2147483660" r:id="rId8"/>
    <p:sldLayoutId id="2147483661" r:id="rId9"/>
    <p:sldLayoutId id="2147483663" r:id="rId10"/>
    <p:sldLayoutId id="2147483662" r:id="rId11"/>
    <p:sldLayoutId id="2147483664" r:id="rId12"/>
    <p:sldLayoutId id="2147483665" r:id="rId13"/>
    <p:sldLayoutId id="2147483666" r:id="rId14"/>
    <p:sldLayoutId id="2147483654" r:id="rId15"/>
    <p:sldLayoutId id="2147483655" r:id="rId16"/>
  </p:sldLayoutIdLst>
  <p:hf hdr="0" dt="0"/>
  <p:txStyles>
    <p:titleStyle>
      <a:lvl1pPr marL="0" indent="0" algn="l" defTabSz="685800" rtl="0" eaLnBrk="1" latinLnBrk="0" hangingPunct="1">
        <a:lnSpc>
          <a:spcPct val="100000"/>
        </a:lnSpc>
        <a:spcBef>
          <a:spcPts val="0"/>
        </a:spcBef>
        <a:buFont typeface="Arial" panose="020B0604020202020204" pitchFamily="34" charset="0"/>
        <a:buNone/>
        <a:defRPr sz="2700" b="0" kern="1200" baseline="0">
          <a:solidFill>
            <a:schemeClr val="tx2"/>
          </a:solidFill>
          <a:latin typeface="+mn-lt"/>
          <a:ea typeface="+mj-ea"/>
          <a:cs typeface="+mj-cs"/>
        </a:defRPr>
      </a:lvl1pPr>
    </p:titleStyle>
    <p:body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2pPr>
      <a:lvl3pPr marL="234000" indent="-234000" algn="l" defTabSz="685800" rtl="0" eaLnBrk="1" latinLnBrk="0" hangingPunct="1">
        <a:lnSpc>
          <a:spcPts val="1800"/>
        </a:lnSpc>
        <a:spcBef>
          <a:spcPts val="0"/>
        </a:spcBef>
        <a:spcAft>
          <a:spcPts val="600"/>
        </a:spcAft>
        <a:buClr>
          <a:schemeClr val="bg2"/>
        </a:buClr>
        <a:buSzPct val="100000"/>
        <a:buFont typeface="Wingdings" panose="05000000000000000000" pitchFamily="2" charset="2"/>
        <a:buChar char="§"/>
        <a:defRPr sz="1500" kern="1200" baseline="0">
          <a:solidFill>
            <a:schemeClr val="tx2"/>
          </a:solidFill>
          <a:latin typeface="+mn-lt"/>
          <a:ea typeface="+mn-ea"/>
          <a:cs typeface="+mn-cs"/>
        </a:defRPr>
      </a:lvl3pPr>
      <a:lvl4pPr marL="468000" indent="-234000" algn="l" defTabSz="685800" rtl="0" eaLnBrk="1" latinLnBrk="0" hangingPunct="1">
        <a:lnSpc>
          <a:spcPts val="1800"/>
        </a:lnSpc>
        <a:spcBef>
          <a:spcPts val="0"/>
        </a:spcBef>
        <a:spcAft>
          <a:spcPts val="600"/>
        </a:spcAft>
        <a:buClr>
          <a:schemeClr val="tx2"/>
        </a:buClr>
        <a:buSzPct val="100000"/>
        <a:buFont typeface="Wingdings" panose="05000000000000000000" pitchFamily="2" charset="2"/>
        <a:buChar char="§"/>
        <a:defRPr sz="1500" kern="1200" baseline="0">
          <a:solidFill>
            <a:schemeClr val="tx2"/>
          </a:solidFill>
          <a:latin typeface="+mn-lt"/>
          <a:ea typeface="+mn-ea"/>
          <a:cs typeface="+mn-cs"/>
        </a:defRPr>
      </a:lvl4pPr>
      <a:lvl5pPr marL="702000" indent="-234000" algn="l" defTabSz="685800" rtl="0" eaLnBrk="1" latinLnBrk="0" hangingPunct="1">
        <a:lnSpc>
          <a:spcPts val="1800"/>
        </a:lnSpc>
        <a:spcBef>
          <a:spcPts val="0"/>
        </a:spcBef>
        <a:spcAft>
          <a:spcPts val="600"/>
        </a:spcAft>
        <a:buClr>
          <a:schemeClr val="tx2"/>
        </a:buClr>
        <a:buSzPct val="100000"/>
        <a:buFont typeface="Wingdings" panose="05000000000000000000" pitchFamily="2" charset="2"/>
        <a:buChar char="§"/>
        <a:defRPr sz="1500" kern="1200" baseline="0">
          <a:solidFill>
            <a:schemeClr val="tx2"/>
          </a:solidFill>
          <a:latin typeface="+mn-lt"/>
          <a:ea typeface="+mn-ea"/>
          <a:cs typeface="+mn-cs"/>
        </a:defRPr>
      </a:lvl5pPr>
      <a:lvl6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6pPr>
      <a:lvl7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7pPr>
      <a:lvl8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8pPr>
      <a:lvl9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92" userDrawn="1">
          <p15:clr>
            <a:srgbClr val="5ACBF0"/>
          </p15:clr>
        </p15:guide>
        <p15:guide id="2" pos="5059" userDrawn="1">
          <p15:clr>
            <a:srgbClr val="5ACBF0"/>
          </p15:clr>
        </p15:guide>
        <p15:guide id="3" orient="horz" pos="327" userDrawn="1">
          <p15:clr>
            <a:srgbClr val="5ACBF0"/>
          </p15:clr>
        </p15:guide>
        <p15:guide id="4" orient="horz" pos="3600" userDrawn="1">
          <p15:clr>
            <a:srgbClr val="5ACBF0"/>
          </p15:clr>
        </p15:guide>
        <p15:guide id="5" pos="544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xmlns="" id="{3F806E7C-E56D-41BC-8AA6-00785CAB7568}"/>
              </a:ext>
            </a:extLst>
          </p:cNvPr>
          <p:cNvSpPr>
            <a:spLocks noGrp="1"/>
          </p:cNvSpPr>
          <p:nvPr>
            <p:ph type="subTitle" idx="1"/>
          </p:nvPr>
        </p:nvSpPr>
        <p:spPr>
          <a:xfrm>
            <a:off x="468000" y="5949280"/>
            <a:ext cx="7776408" cy="576064"/>
          </a:xfrm>
        </p:spPr>
        <p:txBody>
          <a:bodyPr/>
          <a:lstStyle/>
          <a:p>
            <a:r>
              <a:rPr lang="de-DE" dirty="0" smtClean="0">
                <a:latin typeface="RubFlama Light" panose="02000000000000000000" pitchFamily="2" charset="0"/>
              </a:rPr>
              <a:t>Prof. Dr. Julian Krüper</a:t>
            </a:r>
          </a:p>
          <a:p>
            <a:r>
              <a:rPr lang="de-DE" b="1" dirty="0" smtClean="0">
                <a:latin typeface="RubFlama Light" panose="02000000000000000000" pitchFamily="2" charset="0"/>
              </a:rPr>
              <a:t>Institut für Glücksspiel und Gesellschaft </a:t>
            </a:r>
            <a:r>
              <a:rPr lang="de-DE" dirty="0" smtClean="0">
                <a:latin typeface="RubFlama Light" panose="02000000000000000000" pitchFamily="2" charset="0"/>
              </a:rPr>
              <a:t>| Ruhr-Universität Bochum</a:t>
            </a:r>
            <a:endParaRPr lang="de-DE" dirty="0">
              <a:latin typeface="RubFlama Light" panose="02000000000000000000" pitchFamily="2" charset="0"/>
            </a:endParaRPr>
          </a:p>
        </p:txBody>
      </p:sp>
      <p:pic>
        <p:nvPicPr>
          <p:cNvPr id="3" name="Bildplatzhalt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042" b="5042"/>
          <a:stretch>
            <a:fillRect/>
          </a:stretch>
        </p:blipFill>
        <p:spPr/>
      </p:pic>
      <p:sp>
        <p:nvSpPr>
          <p:cNvPr id="4" name="Titel 3">
            <a:extLst>
              <a:ext uri="{FF2B5EF4-FFF2-40B4-BE49-F238E27FC236}">
                <a16:creationId xmlns:a16="http://schemas.microsoft.com/office/drawing/2014/main" xmlns="" id="{591F5E70-F6F5-4247-85F2-66AA884FA4A4}"/>
              </a:ext>
            </a:extLst>
          </p:cNvPr>
          <p:cNvSpPr>
            <a:spLocks noGrp="1"/>
          </p:cNvSpPr>
          <p:nvPr>
            <p:ph type="title"/>
          </p:nvPr>
        </p:nvSpPr>
        <p:spPr>
          <a:xfrm>
            <a:off x="468000" y="5570258"/>
            <a:ext cx="8676000" cy="626332"/>
          </a:xfrm>
        </p:spPr>
        <p:txBody>
          <a:bodyPr/>
          <a:lstStyle/>
          <a:p>
            <a:r>
              <a:rPr lang="de-DE" sz="1800" b="1" dirty="0" smtClean="0">
                <a:latin typeface="RubFlama" panose="02000000000000000000" pitchFamily="2" charset="0"/>
              </a:rPr>
              <a:t>„Spielen für den guten zweck“ – Soziallotterien in </a:t>
            </a:r>
            <a:r>
              <a:rPr lang="de-DE" sz="1800" b="1" dirty="0" err="1" smtClean="0">
                <a:latin typeface="RubFlama" panose="02000000000000000000" pitchFamily="2" charset="0"/>
              </a:rPr>
              <a:t>deutschland</a:t>
            </a:r>
            <a:endParaRPr lang="de-DE" sz="1800" b="1" dirty="0">
              <a:latin typeface="RubFlama" panose="02000000000000000000" pitchFamily="2" charset="0"/>
            </a:endParaRPr>
          </a:p>
        </p:txBody>
      </p:sp>
      <p:sp>
        <p:nvSpPr>
          <p:cNvPr id="5" name="Textfeld 4"/>
          <p:cNvSpPr txBox="1"/>
          <p:nvPr/>
        </p:nvSpPr>
        <p:spPr>
          <a:xfrm>
            <a:off x="6948264" y="4610656"/>
            <a:ext cx="1596014" cy="261610"/>
          </a:xfrm>
          <a:prstGeom prst="rect">
            <a:avLst/>
          </a:prstGeom>
          <a:noFill/>
        </p:spPr>
        <p:txBody>
          <a:bodyPr wrap="square" rtlCol="0">
            <a:spAutoFit/>
          </a:bodyPr>
          <a:lstStyle/>
          <a:p>
            <a:r>
              <a:rPr lang="de-DE" sz="1100" dirty="0">
                <a:solidFill>
                  <a:schemeClr val="bg1"/>
                </a:solidFill>
              </a:rPr>
              <a:t>© RUB, Marquard</a:t>
            </a:r>
          </a:p>
        </p:txBody>
      </p:sp>
    </p:spTree>
    <p:extLst>
      <p:ext uri="{BB962C8B-B14F-4D97-AF65-F5344CB8AC3E}">
        <p14:creationId xmlns:p14="http://schemas.microsoft.com/office/powerpoint/2010/main" val="3426932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7022" y="528000"/>
            <a:ext cx="7560000" cy="624000"/>
          </a:xfrm>
        </p:spPr>
        <p:txBody>
          <a:bodyPr/>
          <a:lstStyle/>
          <a:p>
            <a:r>
              <a:rPr lang="de-DE" sz="2400" b="1" dirty="0">
                <a:latin typeface="RubFlama" panose="02000000000000000000" pitchFamily="2" charset="0"/>
              </a:rPr>
              <a:t>Soziallotterien und Verfassungsrecht</a:t>
            </a:r>
          </a:p>
        </p:txBody>
      </p:sp>
      <p:sp>
        <p:nvSpPr>
          <p:cNvPr id="3" name="Inhaltsplatzhalter 2"/>
          <p:cNvSpPr>
            <a:spLocks noGrp="1"/>
          </p:cNvSpPr>
          <p:nvPr>
            <p:ph idx="1"/>
          </p:nvPr>
        </p:nvSpPr>
        <p:spPr>
          <a:xfrm>
            <a:off x="468000" y="1224000"/>
            <a:ext cx="8496488" cy="4488000"/>
          </a:xfrm>
        </p:spPr>
        <p:txBody>
          <a:bodyPr/>
          <a:lstStyle/>
          <a:p>
            <a:pPr marL="285750"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285750" indent="-285750">
              <a:lnSpc>
                <a:spcPct val="125000"/>
              </a:lnSpc>
              <a:buFont typeface="Arial" panose="020B0604020202020204" pitchFamily="34" charset="0"/>
              <a:buChar char="•"/>
            </a:pPr>
            <a:r>
              <a:rPr lang="de-DE" sz="1900" dirty="0" smtClean="0">
                <a:latin typeface="RubFlama" panose="02000000000000000000" pitchFamily="2" charset="0"/>
              </a:rPr>
              <a:t>Anbieten von Glücksspielen ist „Beruf“ i.S.v. Art. 12 Abs. 1 GG</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Aber: Grundrechtsschutz mit </a:t>
            </a:r>
            <a:r>
              <a:rPr lang="de-DE" sz="1900" i="1" dirty="0" smtClean="0">
                <a:latin typeface="RubFlama" panose="02000000000000000000" pitchFamily="2" charset="0"/>
              </a:rPr>
              <a:t>beschränkter praktischer Reichweite </a:t>
            </a:r>
            <a:r>
              <a:rPr lang="de-DE" sz="1900" dirty="0" smtClean="0">
                <a:latin typeface="RubFlama" panose="02000000000000000000" pitchFamily="2" charset="0"/>
              </a:rPr>
              <a:t>(„</a:t>
            </a:r>
            <a:r>
              <a:rPr lang="de-DE" sz="1900" dirty="0" err="1" smtClean="0">
                <a:latin typeface="RubFlama" panose="02000000000000000000" pitchFamily="2" charset="0"/>
              </a:rPr>
              <a:t>bemakelte</a:t>
            </a:r>
            <a:r>
              <a:rPr lang="de-DE" sz="1900" dirty="0" smtClean="0">
                <a:latin typeface="RubFlama" panose="02000000000000000000" pitchFamily="2" charset="0"/>
              </a:rPr>
              <a:t> Freiheit“)</a:t>
            </a:r>
          </a:p>
          <a:p>
            <a:pPr lvl="2" indent="0">
              <a:lnSpc>
                <a:spcPct val="125000"/>
              </a:lnSpc>
              <a:buNone/>
            </a:pP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Folge</a:t>
            </a:r>
            <a:r>
              <a:rPr lang="de-DE" sz="1900" dirty="0" smtClean="0">
                <a:latin typeface="RubFlama" panose="02000000000000000000" pitchFamily="2" charset="0"/>
              </a:rPr>
              <a:t>: Umkehrung des rechtsstaatlichen Verteilungsprinzips / Schwächung des Grundrechtsschutzes</a:t>
            </a:r>
          </a:p>
          <a:p>
            <a:pPr lvl="2" indent="0">
              <a:lnSpc>
                <a:spcPct val="150000"/>
              </a:lnSpc>
              <a:buNone/>
            </a:pPr>
            <a:endParaRPr lang="de-DE" dirty="0">
              <a:latin typeface="RubFlama" panose="02000000000000000000" pitchFamily="2" charset="0"/>
            </a:endParaRP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10</a:t>
            </a:fld>
            <a:r>
              <a:rPr lang="de-DE" smtClean="0"/>
              <a:t> </a:t>
            </a:r>
            <a:endParaRPr lang="de-DE" dirty="0"/>
          </a:p>
        </p:txBody>
      </p:sp>
    </p:spTree>
    <p:extLst>
      <p:ext uri="{BB962C8B-B14F-4D97-AF65-F5344CB8AC3E}">
        <p14:creationId xmlns:p14="http://schemas.microsoft.com/office/powerpoint/2010/main" val="17963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Soziallotterien und Verfassungsrecht</a:t>
            </a:r>
          </a:p>
        </p:txBody>
      </p:sp>
      <p:sp>
        <p:nvSpPr>
          <p:cNvPr id="3" name="Inhaltsplatzhalter 2"/>
          <p:cNvSpPr>
            <a:spLocks noGrp="1"/>
          </p:cNvSpPr>
          <p:nvPr>
            <p:ph idx="1"/>
          </p:nvPr>
        </p:nvSpPr>
        <p:spPr/>
        <p:txBody>
          <a:bodyPr/>
          <a:lstStyle/>
          <a:p>
            <a:pPr marL="285750" indent="-285750">
              <a:lnSpc>
                <a:spcPct val="125000"/>
              </a:lnSpc>
              <a:buFont typeface="Arial" panose="020B0604020202020204" pitchFamily="34" charset="0"/>
              <a:buChar char="•"/>
            </a:pPr>
            <a:r>
              <a:rPr lang="de-DE" sz="1900" dirty="0" smtClean="0">
                <a:latin typeface="RubFlama" panose="02000000000000000000" pitchFamily="2" charset="0"/>
              </a:rPr>
              <a:t>Lotteriemonopol </a:t>
            </a:r>
            <a:r>
              <a:rPr lang="de-DE" sz="1900" dirty="0">
                <a:latin typeface="RubFlama" panose="02000000000000000000" pitchFamily="2" charset="0"/>
              </a:rPr>
              <a:t>und Berufsfreiheit</a:t>
            </a:r>
          </a:p>
          <a:p>
            <a:pPr marL="519750" lvl="2" indent="-285750">
              <a:lnSpc>
                <a:spcPct val="125000"/>
              </a:lnSpc>
              <a:buFont typeface="Arial" panose="020B0604020202020204" pitchFamily="34" charset="0"/>
              <a:buChar char="•"/>
            </a:pPr>
            <a:r>
              <a:rPr lang="de-DE" sz="1900" dirty="0">
                <a:latin typeface="RubFlama" panose="02000000000000000000" pitchFamily="2" charset="0"/>
              </a:rPr>
              <a:t>Monopol als rechtfertigungsbedürftiger Eingriff in Art. 12 Abs. 1 </a:t>
            </a:r>
            <a:r>
              <a:rPr lang="de-DE" sz="1900" dirty="0" smtClean="0">
                <a:latin typeface="RubFlama" panose="02000000000000000000" pitchFamily="2" charset="0"/>
              </a:rPr>
              <a:t>GG</a:t>
            </a:r>
            <a:endParaRPr lang="de-DE" sz="1900" dirty="0">
              <a:latin typeface="RubFlama" panose="02000000000000000000" pitchFamily="2" charset="0"/>
            </a:endParaRPr>
          </a:p>
          <a:p>
            <a:pPr marL="519750" lvl="2"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Rechtfertigung </a:t>
            </a:r>
            <a:r>
              <a:rPr lang="de-DE" sz="1900" dirty="0">
                <a:latin typeface="RubFlama" panose="02000000000000000000" pitchFamily="2" charset="0"/>
              </a:rPr>
              <a:t>erfordert </a:t>
            </a:r>
            <a:r>
              <a:rPr lang="de-DE" sz="1900" i="1" dirty="0">
                <a:latin typeface="RubFlama" panose="02000000000000000000" pitchFamily="2" charset="0"/>
              </a:rPr>
              <a:t>konsequente Orientierung des Monopols an den gemeinwohlorientierten Zielen </a:t>
            </a:r>
            <a:r>
              <a:rPr lang="de-DE" sz="1900" dirty="0">
                <a:latin typeface="RubFlama" panose="02000000000000000000" pitchFamily="2" charset="0"/>
              </a:rPr>
              <a:t>(insb. Suchtbekämpfung</a:t>
            </a:r>
            <a:r>
              <a:rPr lang="de-DE" sz="1900" dirty="0" smtClean="0">
                <a:latin typeface="RubFlama" panose="02000000000000000000" pitchFamily="2" charset="0"/>
              </a:rPr>
              <a:t>)</a:t>
            </a:r>
            <a:endParaRPr lang="de-DE" sz="1900" dirty="0">
              <a:latin typeface="RubFlama" panose="02000000000000000000" pitchFamily="2" charset="0"/>
            </a:endParaRPr>
          </a:p>
          <a:p>
            <a:pPr marL="519750" lvl="2"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Monopolisierung </a:t>
            </a:r>
            <a:r>
              <a:rPr lang="de-DE" sz="1900" dirty="0">
                <a:latin typeface="RubFlama" panose="02000000000000000000" pitchFamily="2" charset="0"/>
              </a:rPr>
              <a:t>des am </a:t>
            </a:r>
            <a:r>
              <a:rPr lang="de-DE" sz="1900" i="1" dirty="0">
                <a:latin typeface="RubFlama" panose="02000000000000000000" pitchFamily="2" charset="0"/>
              </a:rPr>
              <a:t>wenigsten suchtrelevanten </a:t>
            </a:r>
            <a:r>
              <a:rPr lang="de-DE" sz="1900" dirty="0">
                <a:latin typeface="RubFlama" panose="02000000000000000000" pitchFamily="2" charset="0"/>
              </a:rPr>
              <a:t>Glücksspielangebots rechtfertigungsfähig?</a:t>
            </a:r>
          </a:p>
          <a:p>
            <a:endParaRPr lang="de-DE" dirty="0"/>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11</a:t>
            </a:fld>
            <a:r>
              <a:rPr lang="de-DE" smtClean="0"/>
              <a:t> </a:t>
            </a:r>
            <a:endParaRPr lang="de-DE" dirty="0"/>
          </a:p>
        </p:txBody>
      </p:sp>
    </p:spTree>
    <p:extLst>
      <p:ext uri="{BB962C8B-B14F-4D97-AF65-F5344CB8AC3E}">
        <p14:creationId xmlns:p14="http://schemas.microsoft.com/office/powerpoint/2010/main" val="1607239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Soziallotterien und Verfassungsrecht</a:t>
            </a:r>
          </a:p>
        </p:txBody>
      </p:sp>
      <p:sp>
        <p:nvSpPr>
          <p:cNvPr id="3" name="Inhaltsplatzhalter 2"/>
          <p:cNvSpPr>
            <a:spLocks noGrp="1"/>
          </p:cNvSpPr>
          <p:nvPr>
            <p:ph idx="1"/>
          </p:nvPr>
        </p:nvSpPr>
        <p:spPr>
          <a:xfrm>
            <a:off x="468000" y="1224000"/>
            <a:ext cx="8208456" cy="4488000"/>
          </a:xfrm>
        </p:spPr>
        <p:txBody>
          <a:bodyPr/>
          <a:lstStyle/>
          <a:p>
            <a:pPr marL="285750" indent="-285750">
              <a:lnSpc>
                <a:spcPct val="125000"/>
              </a:lnSpc>
              <a:buFont typeface="Arial" panose="020B0604020202020204" pitchFamily="34" charset="0"/>
              <a:buChar char="•"/>
            </a:pPr>
            <a:r>
              <a:rPr lang="de-DE" sz="1900" dirty="0" smtClean="0">
                <a:latin typeface="RubFlama" panose="02000000000000000000" pitchFamily="2" charset="0"/>
              </a:rPr>
              <a:t>Soziallotterien in der Perspektive von Art. 12 Abs. 1 GG</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Zulassungsmodell der §§ 12 ff. </a:t>
            </a:r>
            <a:r>
              <a:rPr lang="de-DE" sz="1900" dirty="0" err="1" smtClean="0">
                <a:latin typeface="RubFlama" panose="02000000000000000000" pitchFamily="2" charset="0"/>
              </a:rPr>
              <a:t>GlüStV</a:t>
            </a:r>
            <a:r>
              <a:rPr lang="de-DE" sz="1900" dirty="0" smtClean="0">
                <a:latin typeface="RubFlama" panose="02000000000000000000" pitchFamily="2" charset="0"/>
              </a:rPr>
              <a:t> nicht als Ausnahme, sondern als bereichsspezifische Fortschreibung des Logik des Lotteriemonopols</a:t>
            </a:r>
          </a:p>
          <a:p>
            <a:pPr marL="519750" lvl="2" indent="-285750">
              <a:lnSpc>
                <a:spcPct val="125000"/>
              </a:lnSpc>
              <a:buFont typeface="Arial" panose="020B0604020202020204" pitchFamily="34" charset="0"/>
              <a:buChar char="•"/>
            </a:pPr>
            <a:endParaRPr lang="de-DE" sz="1900" i="1"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Problem</a:t>
            </a:r>
            <a:r>
              <a:rPr lang="de-DE" sz="1900" dirty="0" smtClean="0">
                <a:latin typeface="RubFlama" panose="02000000000000000000" pitchFamily="2" charset="0"/>
              </a:rPr>
              <a:t>: Grundrechtsschutz von Soziallotterien und Erwerbswirtschaftlichkeitsverbot</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scharfer Eingriff in  Art. 12 Abs. 1 GG</a:t>
            </a: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12</a:t>
            </a:fld>
            <a:r>
              <a:rPr lang="de-DE" smtClean="0"/>
              <a:t> </a:t>
            </a:r>
            <a:endParaRPr lang="de-DE" dirty="0"/>
          </a:p>
        </p:txBody>
      </p:sp>
    </p:spTree>
    <p:extLst>
      <p:ext uri="{BB962C8B-B14F-4D97-AF65-F5344CB8AC3E}">
        <p14:creationId xmlns:p14="http://schemas.microsoft.com/office/powerpoint/2010/main" val="218182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Soziallotterien und Verfassungsrecht</a:t>
            </a:r>
          </a:p>
        </p:txBody>
      </p:sp>
      <p:sp>
        <p:nvSpPr>
          <p:cNvPr id="3" name="Inhaltsplatzhalter 2"/>
          <p:cNvSpPr>
            <a:spLocks noGrp="1"/>
          </p:cNvSpPr>
          <p:nvPr>
            <p:ph idx="1"/>
          </p:nvPr>
        </p:nvSpPr>
        <p:spPr/>
        <p:txBody>
          <a:bodyPr/>
          <a:lstStyle/>
          <a:p>
            <a:pPr marL="285750" indent="-285750">
              <a:lnSpc>
                <a:spcPct val="125000"/>
              </a:lnSpc>
              <a:buFont typeface="Arial" panose="020B0604020202020204" pitchFamily="34" charset="0"/>
              <a:buChar char="•"/>
            </a:pPr>
            <a:r>
              <a:rPr lang="de-DE" sz="1900" dirty="0" smtClean="0">
                <a:latin typeface="RubFlama" panose="02000000000000000000" pitchFamily="2" charset="0"/>
              </a:rPr>
              <a:t>Soziallotterien in der Perspektive von Art. 12 Abs. 1 GG</a:t>
            </a:r>
          </a:p>
          <a:p>
            <a:pPr marL="519750" lvl="2" indent="-285750">
              <a:lnSpc>
                <a:spcPct val="125000"/>
              </a:lnSpc>
              <a:buFont typeface="Arial" panose="020B0604020202020204" pitchFamily="34" charset="0"/>
              <a:buChar char="•"/>
            </a:pPr>
            <a:r>
              <a:rPr lang="de-DE" sz="1900" dirty="0" err="1" smtClean="0">
                <a:latin typeface="RubFlama" panose="02000000000000000000" pitchFamily="2" charset="0"/>
              </a:rPr>
              <a:t>GlüStV-Regelunegn</a:t>
            </a:r>
            <a:r>
              <a:rPr lang="de-DE" sz="1900" dirty="0" smtClean="0">
                <a:latin typeface="RubFlama" panose="02000000000000000000" pitchFamily="2" charset="0"/>
              </a:rPr>
              <a:t> </a:t>
            </a:r>
            <a:r>
              <a:rPr lang="de-DE" sz="1900" dirty="0">
                <a:latin typeface="RubFlama" panose="02000000000000000000" pitchFamily="2" charset="0"/>
              </a:rPr>
              <a:t>für </a:t>
            </a:r>
            <a:r>
              <a:rPr lang="de-DE" sz="1900" dirty="0" smtClean="0">
                <a:latin typeface="RubFlama" panose="02000000000000000000" pitchFamily="2" charset="0"/>
              </a:rPr>
              <a:t>Soziallotterien als Mischregime aus Berufsausübungs- </a:t>
            </a:r>
            <a:r>
              <a:rPr lang="de-DE" sz="1900" dirty="0">
                <a:latin typeface="RubFlama" panose="02000000000000000000" pitchFamily="2" charset="0"/>
              </a:rPr>
              <a:t>oder </a:t>
            </a:r>
            <a:r>
              <a:rPr lang="de-DE" sz="1900" dirty="0" smtClean="0">
                <a:latin typeface="RubFlama" panose="02000000000000000000" pitchFamily="2" charset="0"/>
              </a:rPr>
              <a:t>Berufszulassungsregelungen?</a:t>
            </a:r>
            <a:endParaRPr lang="de-DE" sz="1900" dirty="0">
              <a:latin typeface="RubFlama" panose="02000000000000000000" pitchFamily="2" charset="0"/>
            </a:endParaRPr>
          </a:p>
          <a:p>
            <a:pPr marL="753750" lvl="3" indent="-285750">
              <a:lnSpc>
                <a:spcPct val="125000"/>
              </a:lnSpc>
              <a:buFont typeface="Arial" panose="020B0604020202020204" pitchFamily="34" charset="0"/>
              <a:buChar char="•"/>
            </a:pPr>
            <a:r>
              <a:rPr lang="de-DE" sz="1900" dirty="0">
                <a:latin typeface="RubFlama" panose="02000000000000000000" pitchFamily="2" charset="0"/>
              </a:rPr>
              <a:t>Erwerbswirtschaftlichkeitsverbot – </a:t>
            </a:r>
            <a:r>
              <a:rPr lang="de-DE" sz="1900" i="1" dirty="0">
                <a:latin typeface="RubFlama" panose="02000000000000000000" pitchFamily="2" charset="0"/>
              </a:rPr>
              <a:t>funktionales Äquivalent </a:t>
            </a:r>
            <a:r>
              <a:rPr lang="de-DE" sz="1900" dirty="0">
                <a:latin typeface="RubFlama" panose="02000000000000000000" pitchFamily="2" charset="0"/>
              </a:rPr>
              <a:t>zur Monopolstruktur</a:t>
            </a:r>
          </a:p>
          <a:p>
            <a:pPr marL="753750" lvl="3" indent="-285750">
              <a:lnSpc>
                <a:spcPct val="125000"/>
              </a:lnSpc>
              <a:buFont typeface="Arial" panose="020B0604020202020204" pitchFamily="34" charset="0"/>
              <a:buChar char="•"/>
            </a:pPr>
            <a:r>
              <a:rPr lang="de-DE" sz="1900" i="1" dirty="0">
                <a:latin typeface="RubFlama" panose="02000000000000000000" pitchFamily="2" charset="0"/>
              </a:rPr>
              <a:t>ü</a:t>
            </a:r>
            <a:r>
              <a:rPr lang="de-DE" sz="1900" i="1" dirty="0" smtClean="0">
                <a:latin typeface="RubFlama" panose="02000000000000000000" pitchFamily="2" charset="0"/>
              </a:rPr>
              <a:t>berragend </a:t>
            </a:r>
            <a:r>
              <a:rPr lang="de-DE" sz="1900" i="1" dirty="0">
                <a:latin typeface="RubFlama" panose="02000000000000000000" pitchFamily="2" charset="0"/>
              </a:rPr>
              <a:t>wichtiger Gemeinwohlbelang </a:t>
            </a:r>
            <a:r>
              <a:rPr lang="de-DE" sz="1900" dirty="0">
                <a:latin typeface="RubFlama" panose="02000000000000000000" pitchFamily="2" charset="0"/>
              </a:rPr>
              <a:t>als Rechtfertigungsgrund vonnöten</a:t>
            </a:r>
          </a:p>
          <a:p>
            <a:pPr marL="753750" lvl="3" indent="-285750">
              <a:lnSpc>
                <a:spcPct val="125000"/>
              </a:lnSpc>
              <a:buFont typeface="Arial" panose="020B0604020202020204" pitchFamily="34" charset="0"/>
              <a:buChar char="•"/>
            </a:pPr>
            <a:r>
              <a:rPr lang="de-DE" sz="1900" dirty="0">
                <a:latin typeface="RubFlama" panose="02000000000000000000" pitchFamily="2" charset="0"/>
              </a:rPr>
              <a:t>Hiernach: </a:t>
            </a:r>
            <a:r>
              <a:rPr lang="de-DE" sz="1900" i="1" dirty="0">
                <a:latin typeface="RubFlama" panose="02000000000000000000" pitchFamily="2" charset="0"/>
              </a:rPr>
              <a:t>Verfassungswidrigkeit</a:t>
            </a:r>
            <a:r>
              <a:rPr lang="de-DE" sz="1900" dirty="0">
                <a:latin typeface="RubFlama" panose="02000000000000000000" pitchFamily="2" charset="0"/>
              </a:rPr>
              <a:t> des soziallotteriebezogenen Regulierungsregimes</a:t>
            </a:r>
          </a:p>
          <a:p>
            <a:endParaRPr lang="de-DE" dirty="0"/>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13</a:t>
            </a:fld>
            <a:r>
              <a:rPr lang="de-DE" smtClean="0"/>
              <a:t> </a:t>
            </a:r>
            <a:endParaRPr lang="de-DE" dirty="0"/>
          </a:p>
        </p:txBody>
      </p:sp>
    </p:spTree>
    <p:extLst>
      <p:ext uri="{BB962C8B-B14F-4D97-AF65-F5344CB8AC3E}">
        <p14:creationId xmlns:p14="http://schemas.microsoft.com/office/powerpoint/2010/main" val="1664115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algn="ctr"/>
            <a:endParaRPr lang="de-DE" dirty="0" smtClean="0">
              <a:latin typeface="RubFlama" panose="02000000000000000000" pitchFamily="2" charset="0"/>
            </a:endParaRPr>
          </a:p>
          <a:p>
            <a:pPr algn="ctr"/>
            <a:r>
              <a:rPr lang="de-DE" dirty="0" smtClean="0">
                <a:latin typeface="RubFlama" panose="02000000000000000000" pitchFamily="2" charset="0"/>
              </a:rPr>
              <a:t>Eckpunkte für eine Reform   der Soziallotterien</a:t>
            </a:r>
            <a:endParaRPr lang="de-DE" dirty="0">
              <a:latin typeface="RubFlama" panose="02000000000000000000" pitchFamily="2" charset="0"/>
            </a:endParaRPr>
          </a:p>
        </p:txBody>
      </p:sp>
    </p:spTree>
    <p:extLst>
      <p:ext uri="{BB962C8B-B14F-4D97-AF65-F5344CB8AC3E}">
        <p14:creationId xmlns:p14="http://schemas.microsoft.com/office/powerpoint/2010/main" val="2511474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latin typeface="RubFlama" panose="02000000000000000000" pitchFamily="2" charset="0"/>
              </a:rPr>
              <a:t>Reformperspektiven</a:t>
            </a:r>
            <a:endParaRPr lang="de-DE" sz="2400" b="1" dirty="0">
              <a:latin typeface="RubFlama" panose="02000000000000000000" pitchFamily="2" charset="0"/>
            </a:endParaRPr>
          </a:p>
        </p:txBody>
      </p:sp>
      <p:sp>
        <p:nvSpPr>
          <p:cNvPr id="3" name="Inhaltsplatzhalter 2"/>
          <p:cNvSpPr>
            <a:spLocks noGrp="1"/>
          </p:cNvSpPr>
          <p:nvPr>
            <p:ph idx="1"/>
          </p:nvPr>
        </p:nvSpPr>
        <p:spPr>
          <a:xfrm>
            <a:off x="468000" y="1224000"/>
            <a:ext cx="8280464" cy="4488000"/>
          </a:xfrm>
        </p:spPr>
        <p:txBody>
          <a:bodyPr/>
          <a:lstStyle/>
          <a:p>
            <a:pPr marL="342900" indent="-342900">
              <a:buFont typeface="Arial" panose="020B0604020202020204" pitchFamily="34" charset="0"/>
              <a:buChar char="•"/>
            </a:pPr>
            <a:r>
              <a:rPr lang="de-DE" sz="1900" dirty="0" smtClean="0">
                <a:latin typeface="RubFlama" panose="02000000000000000000" pitchFamily="2" charset="0"/>
              </a:rPr>
              <a:t>Die Reform(en) des (Sozial-) Lotteriewesens</a:t>
            </a:r>
          </a:p>
          <a:p>
            <a:pPr marL="576900" lvl="2" indent="-342900">
              <a:lnSpc>
                <a:spcPct val="125000"/>
              </a:lnSpc>
              <a:buFont typeface="Arial" panose="020B0604020202020204" pitchFamily="34" charset="0"/>
              <a:buChar char="•"/>
            </a:pPr>
            <a:r>
              <a:rPr lang="de-DE" sz="1900" dirty="0" smtClean="0">
                <a:latin typeface="RubFlama" panose="02000000000000000000" pitchFamily="2" charset="0"/>
              </a:rPr>
              <a:t>Soziallotterien und „große Lotterien“ – (k)eine juristische Interdependenz</a:t>
            </a:r>
          </a:p>
          <a:p>
            <a:pPr marL="810900" lvl="3" indent="-342900">
              <a:lnSpc>
                <a:spcPct val="125000"/>
              </a:lnSpc>
              <a:buFont typeface="Arial" panose="020B0604020202020204" pitchFamily="34" charset="0"/>
              <a:buChar char="•"/>
            </a:pPr>
            <a:r>
              <a:rPr lang="de-DE" sz="1900" dirty="0" smtClean="0">
                <a:latin typeface="RubFlama" panose="02000000000000000000" pitchFamily="2" charset="0"/>
              </a:rPr>
              <a:t>Schicksal des Soziallotteriewesens ist </a:t>
            </a:r>
            <a:r>
              <a:rPr lang="de-DE" sz="1900" i="1" dirty="0" smtClean="0">
                <a:latin typeface="RubFlama" panose="02000000000000000000" pitchFamily="2" charset="0"/>
              </a:rPr>
              <a:t>nicht untrennbar </a:t>
            </a:r>
            <a:r>
              <a:rPr lang="de-DE" sz="1900" dirty="0" smtClean="0">
                <a:latin typeface="RubFlama" panose="02000000000000000000" pitchFamily="2" charset="0"/>
              </a:rPr>
              <a:t>mit dem Bestand des Lotteriemonopols verbunden</a:t>
            </a:r>
          </a:p>
          <a:p>
            <a:pPr marL="810900" lvl="3" indent="-342900">
              <a:lnSpc>
                <a:spcPct val="125000"/>
              </a:lnSpc>
              <a:buFont typeface="Arial" panose="020B0604020202020204" pitchFamily="34" charset="0"/>
              <a:buChar char="•"/>
            </a:pPr>
            <a:r>
              <a:rPr lang="de-DE" sz="1900" i="1" dirty="0">
                <a:latin typeface="RubFlama" panose="02000000000000000000" pitchFamily="2" charset="0"/>
              </a:rPr>
              <a:t>a</a:t>
            </a:r>
            <a:r>
              <a:rPr lang="de-DE" sz="1900" i="1" dirty="0" smtClean="0">
                <a:latin typeface="RubFlama" panose="02000000000000000000" pitchFamily="2" charset="0"/>
              </a:rPr>
              <a:t>ber</a:t>
            </a:r>
            <a:r>
              <a:rPr lang="de-DE" sz="1900" dirty="0" smtClean="0">
                <a:latin typeface="RubFlama" panose="02000000000000000000" pitchFamily="2" charset="0"/>
              </a:rPr>
              <a:t>: Aufgabe des Lotteriemonopols zwänge zur Liberalisierung der Soziallotterien</a:t>
            </a:r>
          </a:p>
          <a:p>
            <a:pPr>
              <a:lnSpc>
                <a:spcPct val="125000"/>
              </a:lnSpc>
            </a:pPr>
            <a:endParaRPr lang="de-DE" sz="1900" dirty="0">
              <a:latin typeface="RubFlama" panose="02000000000000000000" pitchFamily="2" charset="0"/>
            </a:endParaRP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15</a:t>
            </a:fld>
            <a:r>
              <a:rPr lang="de-DE" smtClean="0"/>
              <a:t> </a:t>
            </a:r>
            <a:endParaRPr lang="de-DE" dirty="0"/>
          </a:p>
        </p:txBody>
      </p:sp>
    </p:spTree>
    <p:extLst>
      <p:ext uri="{BB962C8B-B14F-4D97-AF65-F5344CB8AC3E}">
        <p14:creationId xmlns:p14="http://schemas.microsoft.com/office/powerpoint/2010/main" val="1241688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Reformperspektiven</a:t>
            </a:r>
          </a:p>
        </p:txBody>
      </p:sp>
      <p:sp>
        <p:nvSpPr>
          <p:cNvPr id="3" name="Inhaltsplatzhalter 2"/>
          <p:cNvSpPr>
            <a:spLocks noGrp="1"/>
          </p:cNvSpPr>
          <p:nvPr>
            <p:ph idx="1"/>
          </p:nvPr>
        </p:nvSpPr>
        <p:spPr>
          <a:xfrm>
            <a:off x="468000" y="1224000"/>
            <a:ext cx="8280464" cy="4488000"/>
          </a:xfrm>
        </p:spPr>
        <p:txBody>
          <a:bodyPr/>
          <a:lstStyle/>
          <a:p>
            <a:pPr marL="342900" indent="-342900">
              <a:lnSpc>
                <a:spcPct val="125000"/>
              </a:lnSpc>
              <a:buFont typeface="Arial" panose="020B0604020202020204" pitchFamily="34" charset="0"/>
              <a:buChar char="•"/>
            </a:pPr>
            <a:r>
              <a:rPr lang="de-DE" sz="1900" dirty="0" smtClean="0">
                <a:latin typeface="RubFlama" panose="02000000000000000000" pitchFamily="2" charset="0"/>
              </a:rPr>
              <a:t>Eckpunkte einer Reform des Soziallotteriewesens</a:t>
            </a:r>
          </a:p>
          <a:p>
            <a:pPr marL="576900" lvl="2" indent="-342900">
              <a:lnSpc>
                <a:spcPct val="125000"/>
              </a:lnSpc>
              <a:buFont typeface="Arial" panose="020B0604020202020204" pitchFamily="34" charset="0"/>
              <a:buChar char="•"/>
            </a:pPr>
            <a:r>
              <a:rPr lang="de-DE" sz="1900" dirty="0" smtClean="0">
                <a:latin typeface="RubFlama" panose="02000000000000000000" pitchFamily="2" charset="0"/>
              </a:rPr>
              <a:t>Zulassungsmodus: Erlaubnis- oder Lizenzmodell</a:t>
            </a:r>
          </a:p>
          <a:p>
            <a:pPr marL="810900" lvl="3" indent="-342900">
              <a:lnSpc>
                <a:spcPct val="125000"/>
              </a:lnSpc>
              <a:buFont typeface="Arial" panose="020B0604020202020204" pitchFamily="34" charset="0"/>
              <a:buChar char="•"/>
            </a:pPr>
            <a:r>
              <a:rPr lang="de-DE" sz="1900" i="1" dirty="0" smtClean="0">
                <a:latin typeface="RubFlama" panose="02000000000000000000" pitchFamily="2" charset="0"/>
              </a:rPr>
              <a:t>Erlaubnismodell</a:t>
            </a:r>
            <a:r>
              <a:rPr lang="de-DE" sz="1900" dirty="0" smtClean="0">
                <a:latin typeface="RubFlama" panose="02000000000000000000" pitchFamily="2" charset="0"/>
              </a:rPr>
              <a:t>: präventives Verbot mit Genehmigungsvorbehalt und Lockerung der bisherigen Zulassungsvoraussetzungen</a:t>
            </a:r>
          </a:p>
          <a:p>
            <a:pPr marL="810900" lvl="3" indent="-342900">
              <a:lnSpc>
                <a:spcPct val="125000"/>
              </a:lnSpc>
              <a:buFont typeface="Arial" panose="020B0604020202020204" pitchFamily="34" charset="0"/>
              <a:buChar char="•"/>
            </a:pPr>
            <a:r>
              <a:rPr lang="de-DE" sz="1900" i="1" dirty="0" smtClean="0">
                <a:latin typeface="RubFlama" panose="02000000000000000000" pitchFamily="2" charset="0"/>
              </a:rPr>
              <a:t>Lizenzmodell</a:t>
            </a:r>
            <a:r>
              <a:rPr lang="de-DE" sz="1900" dirty="0" smtClean="0">
                <a:latin typeface="RubFlama" panose="02000000000000000000" pitchFamily="2" charset="0"/>
              </a:rPr>
              <a:t>: Veranstaltung von Soziallotterien erfordert Lizenz (Zertifizierung und Akkreditierung der Lizenznehmer)</a:t>
            </a:r>
          </a:p>
          <a:p>
            <a:pPr marL="576900" lvl="2" indent="-342900">
              <a:lnSpc>
                <a:spcPct val="125000"/>
              </a:lnSpc>
              <a:buFont typeface="Arial" panose="020B0604020202020204" pitchFamily="34" charset="0"/>
              <a:buChar char="•"/>
            </a:pPr>
            <a:r>
              <a:rPr lang="de-DE" sz="1900" i="1" dirty="0" smtClean="0">
                <a:latin typeface="RubFlama" panose="02000000000000000000" pitchFamily="2" charset="0"/>
              </a:rPr>
              <a:t>Gewerbliche</a:t>
            </a:r>
            <a:r>
              <a:rPr lang="de-DE" sz="1900" dirty="0" smtClean="0">
                <a:latin typeface="RubFlama" panose="02000000000000000000" pitchFamily="2" charset="0"/>
              </a:rPr>
              <a:t> Veranstalter: Zulassung gemeinnützigen </a:t>
            </a:r>
            <a:r>
              <a:rPr lang="de-DE" sz="1900" b="1" dirty="0" smtClean="0">
                <a:latin typeface="RubFlama" panose="02000000000000000000" pitchFamily="2" charset="0"/>
              </a:rPr>
              <a:t>und</a:t>
            </a:r>
            <a:r>
              <a:rPr lang="de-DE" sz="1900" dirty="0" smtClean="0">
                <a:latin typeface="RubFlama" panose="02000000000000000000" pitchFamily="2" charset="0"/>
              </a:rPr>
              <a:t> erwerbs-wirtschaftlichen Handelns</a:t>
            </a:r>
          </a:p>
          <a:p>
            <a:pPr marL="810900" lvl="3" indent="-342900">
              <a:lnSpc>
                <a:spcPct val="125000"/>
              </a:lnSpc>
              <a:buFont typeface="Arial" panose="020B0604020202020204" pitchFamily="34" charset="0"/>
              <a:buChar char="•"/>
            </a:pPr>
            <a:r>
              <a:rPr lang="de-DE" sz="1900" dirty="0" smtClean="0">
                <a:latin typeface="RubFlama" panose="02000000000000000000" pitchFamily="2" charset="0"/>
              </a:rPr>
              <a:t>Modifikationen bei der </a:t>
            </a:r>
            <a:r>
              <a:rPr lang="de-DE" sz="1900" dirty="0" err="1" smtClean="0">
                <a:latin typeface="RubFlama" panose="02000000000000000000" pitchFamily="2" charset="0"/>
              </a:rPr>
              <a:t>Auskehr</a:t>
            </a:r>
            <a:r>
              <a:rPr lang="de-DE" sz="1900" dirty="0" smtClean="0">
                <a:latin typeface="RubFlama" panose="02000000000000000000" pitchFamily="2" charset="0"/>
              </a:rPr>
              <a:t> der Mittel an die Allgemeinheit</a:t>
            </a:r>
            <a:endParaRPr lang="de-DE" sz="1900" dirty="0">
              <a:latin typeface="RubFlama" panose="02000000000000000000" pitchFamily="2" charset="0"/>
            </a:endParaRP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16</a:t>
            </a:fld>
            <a:r>
              <a:rPr lang="de-DE" smtClean="0"/>
              <a:t> </a:t>
            </a:r>
            <a:endParaRPr lang="de-DE" dirty="0"/>
          </a:p>
        </p:txBody>
      </p:sp>
    </p:spTree>
    <p:extLst>
      <p:ext uri="{BB962C8B-B14F-4D97-AF65-F5344CB8AC3E}">
        <p14:creationId xmlns:p14="http://schemas.microsoft.com/office/powerpoint/2010/main" val="246476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Reformperspektiven</a:t>
            </a:r>
          </a:p>
        </p:txBody>
      </p:sp>
      <p:sp>
        <p:nvSpPr>
          <p:cNvPr id="3" name="Inhaltsplatzhalter 2"/>
          <p:cNvSpPr>
            <a:spLocks noGrp="1"/>
          </p:cNvSpPr>
          <p:nvPr>
            <p:ph idx="1"/>
          </p:nvPr>
        </p:nvSpPr>
        <p:spPr>
          <a:xfrm>
            <a:off x="468000" y="1224000"/>
            <a:ext cx="8136448" cy="4488000"/>
          </a:xfrm>
        </p:spPr>
        <p:txBody>
          <a:bodyPr/>
          <a:lstStyle/>
          <a:p>
            <a:pPr marL="285750" indent="-285750">
              <a:lnSpc>
                <a:spcPct val="125000"/>
              </a:lnSpc>
              <a:buFont typeface="Arial" panose="020B0604020202020204" pitchFamily="34" charset="0"/>
              <a:buChar char="•"/>
            </a:pPr>
            <a:r>
              <a:rPr lang="de-DE" sz="1900" dirty="0">
                <a:latin typeface="RubFlama" panose="02000000000000000000" pitchFamily="2" charset="0"/>
              </a:rPr>
              <a:t>Eckpunkte einer </a:t>
            </a:r>
            <a:r>
              <a:rPr lang="de-DE" sz="1900" dirty="0" smtClean="0">
                <a:latin typeface="RubFlama" panose="02000000000000000000" pitchFamily="2" charset="0"/>
              </a:rPr>
              <a:t>Reform </a:t>
            </a:r>
            <a:r>
              <a:rPr lang="de-DE" sz="1900" dirty="0">
                <a:latin typeface="RubFlama" panose="02000000000000000000" pitchFamily="2" charset="0"/>
              </a:rPr>
              <a:t>des </a:t>
            </a:r>
            <a:r>
              <a:rPr lang="de-DE" sz="1900" dirty="0" smtClean="0">
                <a:latin typeface="RubFlama" panose="02000000000000000000" pitchFamily="2" charset="0"/>
              </a:rPr>
              <a:t>Soziallotteriewesens</a:t>
            </a: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Entschärfung</a:t>
            </a:r>
            <a:r>
              <a:rPr lang="de-DE" sz="1900" dirty="0" smtClean="0">
                <a:latin typeface="RubFlama" panose="02000000000000000000" pitchFamily="2" charset="0"/>
              </a:rPr>
              <a:t> der Produktrestriktionen</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Erhöhung der Höchstgewinnbegrenzung</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Aufgabe des Verbots der </a:t>
            </a:r>
            <a:r>
              <a:rPr lang="de-DE" sz="1900" dirty="0" err="1" smtClean="0">
                <a:latin typeface="RubFlama" panose="02000000000000000000" pitchFamily="2" charset="0"/>
              </a:rPr>
              <a:t>Jackpotbildung</a:t>
            </a:r>
            <a:r>
              <a:rPr lang="de-DE" sz="1900" dirty="0" smtClean="0">
                <a:latin typeface="RubFlama" panose="02000000000000000000" pitchFamily="2" charset="0"/>
              </a:rPr>
              <a:t> </a:t>
            </a: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Aufhebung</a:t>
            </a:r>
            <a:r>
              <a:rPr lang="de-DE" sz="1900" dirty="0" smtClean="0">
                <a:latin typeface="RubFlama" panose="02000000000000000000" pitchFamily="2" charset="0"/>
              </a:rPr>
              <a:t> des Erwerbswirtschaftlichkeitsverbots </a:t>
            </a:r>
            <a:r>
              <a:rPr lang="de-DE" sz="1900" b="1" dirty="0" smtClean="0">
                <a:latin typeface="RubFlama" panose="02000000000000000000" pitchFamily="2" charset="0"/>
              </a:rPr>
              <a:t>und</a:t>
            </a:r>
            <a:r>
              <a:rPr lang="de-DE" sz="1900" dirty="0" smtClean="0">
                <a:latin typeface="RubFlama" panose="02000000000000000000" pitchFamily="2" charset="0"/>
              </a:rPr>
              <a:t> </a:t>
            </a: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Modifikation</a:t>
            </a:r>
            <a:r>
              <a:rPr lang="de-DE" sz="1900" dirty="0" smtClean="0">
                <a:latin typeface="RubFlama" panose="02000000000000000000" pitchFamily="2" charset="0"/>
              </a:rPr>
              <a:t> der Ertragsverteilungsregeln</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zum Beispiel im Wege einer lotteriesteuerrechtlichen Privilegierung von Soziallotterien</a:t>
            </a:r>
            <a:endParaRPr lang="de-DE" sz="1900" dirty="0">
              <a:latin typeface="RubFlama" panose="02000000000000000000" pitchFamily="2" charset="0"/>
            </a:endParaRPr>
          </a:p>
          <a:p>
            <a:endParaRPr lang="de-DE" dirty="0"/>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17</a:t>
            </a:fld>
            <a:r>
              <a:rPr lang="de-DE" smtClean="0"/>
              <a:t> </a:t>
            </a:r>
            <a:endParaRPr lang="de-DE" dirty="0"/>
          </a:p>
        </p:txBody>
      </p:sp>
    </p:spTree>
    <p:extLst>
      <p:ext uri="{BB962C8B-B14F-4D97-AF65-F5344CB8AC3E}">
        <p14:creationId xmlns:p14="http://schemas.microsoft.com/office/powerpoint/2010/main" val="3219081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494643" y="908720"/>
            <a:ext cx="8172000" cy="1919817"/>
          </a:xfrm>
        </p:spPr>
        <p:txBody>
          <a:bodyPr/>
          <a:lstStyle/>
          <a:p>
            <a:pPr algn="ctr"/>
            <a:r>
              <a:rPr lang="de-DE" dirty="0" smtClean="0">
                <a:latin typeface="RubFlama" panose="02000000000000000000" pitchFamily="2" charset="0"/>
              </a:rPr>
              <a:t>SAVE THE DATE: </a:t>
            </a:r>
          </a:p>
          <a:p>
            <a:pPr algn="ctr"/>
            <a:r>
              <a:rPr lang="de-DE" dirty="0" smtClean="0">
                <a:latin typeface="RubFlama" panose="02000000000000000000" pitchFamily="2" charset="0"/>
              </a:rPr>
              <a:t>21. März 2019</a:t>
            </a:r>
          </a:p>
          <a:p>
            <a:pPr algn="ctr"/>
            <a:r>
              <a:rPr lang="de-DE" dirty="0" smtClean="0">
                <a:latin typeface="RubFlama" panose="02000000000000000000" pitchFamily="2" charset="0"/>
              </a:rPr>
              <a:t>Eröffnung des </a:t>
            </a:r>
            <a:br>
              <a:rPr lang="de-DE" dirty="0" smtClean="0">
                <a:latin typeface="RubFlama" panose="02000000000000000000" pitchFamily="2" charset="0"/>
              </a:rPr>
            </a:br>
            <a:r>
              <a:rPr lang="de-DE" dirty="0" smtClean="0">
                <a:solidFill>
                  <a:srgbClr val="92D050"/>
                </a:solidFill>
                <a:latin typeface="RubFlama" panose="02000000000000000000" pitchFamily="2" charset="0"/>
              </a:rPr>
              <a:t>Instituts für </a:t>
            </a:r>
            <a:br>
              <a:rPr lang="de-DE" dirty="0" smtClean="0">
                <a:solidFill>
                  <a:srgbClr val="92D050"/>
                </a:solidFill>
                <a:latin typeface="RubFlama" panose="02000000000000000000" pitchFamily="2" charset="0"/>
              </a:rPr>
            </a:br>
            <a:r>
              <a:rPr lang="de-DE" dirty="0" smtClean="0">
                <a:solidFill>
                  <a:srgbClr val="92D050"/>
                </a:solidFill>
                <a:latin typeface="RubFlama" panose="02000000000000000000" pitchFamily="2" charset="0"/>
              </a:rPr>
              <a:t>Glücksspiel und Gesellschaft</a:t>
            </a:r>
          </a:p>
          <a:p>
            <a:pPr algn="ctr"/>
            <a:r>
              <a:rPr lang="de-DE" dirty="0" smtClean="0">
                <a:latin typeface="RubFlama" panose="02000000000000000000" pitchFamily="2" charset="0"/>
              </a:rPr>
              <a:t>Ruhr-Universität Bochum</a:t>
            </a:r>
            <a:endParaRPr lang="de-DE" dirty="0">
              <a:latin typeface="RubFlama" panose="02000000000000000000" pitchFamily="2" charset="0"/>
            </a:endParaRPr>
          </a:p>
        </p:txBody>
      </p:sp>
    </p:spTree>
    <p:extLst>
      <p:ext uri="{BB962C8B-B14F-4D97-AF65-F5344CB8AC3E}">
        <p14:creationId xmlns:p14="http://schemas.microsoft.com/office/powerpoint/2010/main" val="3656782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498375" y="2564904"/>
            <a:ext cx="8172000" cy="1919817"/>
          </a:xfrm>
        </p:spPr>
        <p:txBody>
          <a:bodyPr/>
          <a:lstStyle/>
          <a:p>
            <a:pPr algn="ctr"/>
            <a:r>
              <a:rPr lang="de-DE" dirty="0" smtClean="0">
                <a:latin typeface="RubFlama" panose="02000000000000000000" pitchFamily="2" charset="0"/>
              </a:rPr>
              <a:t>Vielen Dank für Ihre Aufmerksamkeit</a:t>
            </a:r>
            <a:endParaRPr lang="de-DE" dirty="0">
              <a:latin typeface="RubFlama" panose="02000000000000000000" pitchFamily="2" charset="0"/>
            </a:endParaRPr>
          </a:p>
        </p:txBody>
      </p:sp>
    </p:spTree>
    <p:extLst>
      <p:ext uri="{BB962C8B-B14F-4D97-AF65-F5344CB8AC3E}">
        <p14:creationId xmlns:p14="http://schemas.microsoft.com/office/powerpoint/2010/main" val="146853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179512" y="1968589"/>
            <a:ext cx="8640960" cy="2180491"/>
          </a:xfrm>
        </p:spPr>
        <p:txBody>
          <a:bodyPr/>
          <a:lstStyle/>
          <a:p>
            <a:pPr algn="ctr"/>
            <a:r>
              <a:rPr lang="de-DE" dirty="0" smtClean="0">
                <a:latin typeface="RubFlama" panose="02000000000000000000" pitchFamily="2" charset="0"/>
              </a:rPr>
              <a:t>Soziallotterien im Regulierungspanorama des Glücksspielstaatsvertrags</a:t>
            </a:r>
            <a:endParaRPr lang="de-DE" dirty="0">
              <a:latin typeface="RubFlama" panose="02000000000000000000" pitchFamily="2" charset="0"/>
            </a:endParaRPr>
          </a:p>
        </p:txBody>
      </p:sp>
    </p:spTree>
    <p:extLst>
      <p:ext uri="{BB962C8B-B14F-4D97-AF65-F5344CB8AC3E}">
        <p14:creationId xmlns:p14="http://schemas.microsoft.com/office/powerpoint/2010/main" val="22414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528000"/>
            <a:ext cx="7920424" cy="624000"/>
          </a:xfrm>
        </p:spPr>
        <p:txBody>
          <a:bodyPr/>
          <a:lstStyle/>
          <a:p>
            <a:r>
              <a:rPr lang="de-DE" sz="2400" b="1" dirty="0" smtClean="0">
                <a:latin typeface="RubFlama" panose="02000000000000000000" pitchFamily="2" charset="0"/>
              </a:rPr>
              <a:t>SOZIALLOTTERIEN IM GLÜCKSSPIELSTAATSVERTRAG</a:t>
            </a:r>
            <a:endParaRPr lang="de-DE" sz="2400" b="1" dirty="0">
              <a:latin typeface="RubFlama" panose="02000000000000000000" pitchFamily="2" charset="0"/>
            </a:endParaRPr>
          </a:p>
        </p:txBody>
      </p:sp>
      <p:sp>
        <p:nvSpPr>
          <p:cNvPr id="3" name="Inhaltsplatzhalter 2"/>
          <p:cNvSpPr>
            <a:spLocks noGrp="1"/>
          </p:cNvSpPr>
          <p:nvPr>
            <p:ph idx="1"/>
          </p:nvPr>
        </p:nvSpPr>
        <p:spPr>
          <a:xfrm>
            <a:off x="450000" y="1136507"/>
            <a:ext cx="8568496" cy="4488000"/>
          </a:xfrm>
        </p:spPr>
        <p:txBody>
          <a:bodyPr/>
          <a:lstStyle/>
          <a:p>
            <a:pPr marL="285750"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285750" indent="-285750">
              <a:lnSpc>
                <a:spcPct val="125000"/>
              </a:lnSpc>
              <a:buFont typeface="Arial" panose="020B0604020202020204" pitchFamily="34" charset="0"/>
              <a:buChar char="•"/>
            </a:pPr>
            <a:r>
              <a:rPr lang="de-DE" sz="1900" dirty="0" smtClean="0">
                <a:latin typeface="RubFlama" panose="02000000000000000000" pitchFamily="2" charset="0"/>
              </a:rPr>
              <a:t>Soziallotterien – Grundstruktur und spezifisches Gepräge</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Soziallotterien als reguläre </a:t>
            </a:r>
            <a:r>
              <a:rPr lang="de-DE" sz="1900" i="1" dirty="0" smtClean="0">
                <a:latin typeface="RubFlama" panose="02000000000000000000" pitchFamily="2" charset="0"/>
              </a:rPr>
              <a:t>Lotterien</a:t>
            </a:r>
            <a:r>
              <a:rPr lang="de-DE" sz="1900" dirty="0">
                <a:latin typeface="RubFlama" panose="02000000000000000000" pitchFamily="2" charset="0"/>
              </a:rPr>
              <a:t> </a:t>
            </a:r>
            <a:r>
              <a:rPr lang="de-DE" sz="1900" dirty="0" smtClean="0">
                <a:latin typeface="RubFlama" panose="02000000000000000000" pitchFamily="2" charset="0"/>
              </a:rPr>
              <a:t>i.S.v. § 3 Abs. 3 S. 1 </a:t>
            </a:r>
            <a:r>
              <a:rPr lang="de-DE" sz="1900" dirty="0" err="1" smtClean="0">
                <a:latin typeface="RubFlama" panose="02000000000000000000" pitchFamily="2" charset="0"/>
              </a:rPr>
              <a:t>GlüStV</a:t>
            </a: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Wann gilt eine Lotterie als </a:t>
            </a:r>
            <a:r>
              <a:rPr lang="de-DE" sz="1900" i="1" dirty="0" smtClean="0">
                <a:latin typeface="RubFlama" panose="02000000000000000000" pitchFamily="2" charset="0"/>
              </a:rPr>
              <a:t>„sozial“</a:t>
            </a:r>
            <a:r>
              <a:rPr lang="de-DE" sz="1900" dirty="0" smtClean="0">
                <a:latin typeface="RubFlama" panose="02000000000000000000" pitchFamily="2" charset="0"/>
              </a:rPr>
              <a:t>?</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Erwerbswirtschaftlichkeitsverbot und Gemeinwohlförderungsgebot</a:t>
            </a:r>
          </a:p>
          <a:p>
            <a:pPr marL="753750" lvl="3" indent="-285750">
              <a:lnSpc>
                <a:spcPct val="125000"/>
              </a:lnSpc>
              <a:buFont typeface="Arial" panose="020B0604020202020204" pitchFamily="34" charset="0"/>
              <a:buChar char="•"/>
            </a:pPr>
            <a:endParaRPr lang="de-DE" sz="1900" dirty="0">
              <a:latin typeface="RubFlama" panose="02000000000000000000" pitchFamily="2" charset="0"/>
            </a:endParaRPr>
          </a:p>
          <a:p>
            <a:pPr marL="285750" indent="-285750">
              <a:lnSpc>
                <a:spcPct val="125000"/>
              </a:lnSpc>
              <a:buFont typeface="Arial" panose="020B0604020202020204" pitchFamily="34" charset="0"/>
              <a:buChar char="•"/>
            </a:pPr>
            <a:r>
              <a:rPr lang="de-DE" sz="1900" dirty="0" smtClean="0">
                <a:latin typeface="RubFlama" panose="02000000000000000000" pitchFamily="2" charset="0"/>
              </a:rPr>
              <a:t>§ 4 Abs. 1 </a:t>
            </a:r>
            <a:r>
              <a:rPr lang="de-DE" sz="1900" dirty="0" err="1" smtClean="0">
                <a:latin typeface="RubFlama" panose="02000000000000000000" pitchFamily="2" charset="0"/>
              </a:rPr>
              <a:t>GlüStV</a:t>
            </a:r>
            <a:r>
              <a:rPr lang="de-DE" sz="1900" dirty="0" smtClean="0">
                <a:latin typeface="RubFlama" panose="02000000000000000000" pitchFamily="2" charset="0"/>
              </a:rPr>
              <a:t> – Ausgangspunkt restriktiver Regulierung von Soziallotterien</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Repressives Verbot mit Befreiungsvorbehalt</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 12 ff. </a:t>
            </a:r>
            <a:r>
              <a:rPr lang="de-DE" sz="1900" dirty="0" err="1" smtClean="0">
                <a:latin typeface="RubFlama" panose="02000000000000000000" pitchFamily="2" charset="0"/>
              </a:rPr>
              <a:t>GlüStV</a:t>
            </a:r>
            <a:r>
              <a:rPr lang="de-DE" sz="1900" dirty="0" smtClean="0">
                <a:latin typeface="RubFlama" panose="02000000000000000000" pitchFamily="2" charset="0"/>
              </a:rPr>
              <a:t>: Intensivierung von Regulierungstiefe und </a:t>
            </a:r>
            <a:br>
              <a:rPr lang="de-DE" sz="1900" dirty="0" smtClean="0">
                <a:latin typeface="RubFlama" panose="02000000000000000000" pitchFamily="2" charset="0"/>
              </a:rPr>
            </a:br>
            <a:r>
              <a:rPr lang="de-DE" sz="1900" dirty="0" smtClean="0">
                <a:latin typeface="RubFlama" panose="02000000000000000000" pitchFamily="2" charset="0"/>
              </a:rPr>
              <a:t>Regulierungsbreite</a:t>
            </a:r>
          </a:p>
          <a:p>
            <a:pPr marL="285750" indent="-285750">
              <a:lnSpc>
                <a:spcPct val="150000"/>
              </a:lnSpc>
              <a:buFont typeface="Arial" panose="020B0604020202020204" pitchFamily="34" charset="0"/>
              <a:buChar char="•"/>
            </a:pPr>
            <a:endParaRPr lang="de-DE" sz="1800" dirty="0" smtClean="0">
              <a:latin typeface="RubFlama" panose="02000000000000000000" pitchFamily="2" charset="0"/>
            </a:endParaRP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3</a:t>
            </a:fld>
            <a:r>
              <a:rPr lang="de-DE" smtClean="0"/>
              <a:t> </a:t>
            </a:r>
            <a:endParaRPr lang="de-DE" dirty="0"/>
          </a:p>
        </p:txBody>
      </p:sp>
    </p:spTree>
    <p:extLst>
      <p:ext uri="{BB962C8B-B14F-4D97-AF65-F5344CB8AC3E}">
        <p14:creationId xmlns:p14="http://schemas.microsoft.com/office/powerpoint/2010/main" val="195966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528000"/>
            <a:ext cx="7848416" cy="624000"/>
          </a:xfrm>
        </p:spPr>
        <p:txBody>
          <a:bodyPr/>
          <a:lstStyle/>
          <a:p>
            <a:r>
              <a:rPr lang="de-DE" sz="2400" b="1" dirty="0">
                <a:latin typeface="RubFlama" panose="02000000000000000000" pitchFamily="2" charset="0"/>
              </a:rPr>
              <a:t>SOZIALLOTTERIEN IM GLÜCKSSPIELSTAATSVERTRAG</a:t>
            </a:r>
          </a:p>
        </p:txBody>
      </p:sp>
      <p:sp>
        <p:nvSpPr>
          <p:cNvPr id="3" name="Inhaltsplatzhalter 2"/>
          <p:cNvSpPr>
            <a:spLocks noGrp="1"/>
          </p:cNvSpPr>
          <p:nvPr>
            <p:ph idx="1"/>
          </p:nvPr>
        </p:nvSpPr>
        <p:spPr/>
        <p:txBody>
          <a:bodyPr/>
          <a:lstStyle/>
          <a:p>
            <a:pPr marL="285750"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285750" indent="-285750">
              <a:lnSpc>
                <a:spcPct val="125000"/>
              </a:lnSpc>
              <a:buFont typeface="Arial" panose="020B0604020202020204" pitchFamily="34" charset="0"/>
              <a:buChar char="•"/>
            </a:pPr>
            <a:r>
              <a:rPr lang="de-DE" sz="1900" dirty="0" err="1" smtClean="0">
                <a:latin typeface="RubFlama" panose="02000000000000000000" pitchFamily="2" charset="0"/>
              </a:rPr>
              <a:t>Essentialia</a:t>
            </a:r>
            <a:r>
              <a:rPr lang="de-DE" sz="1900" dirty="0" smtClean="0">
                <a:latin typeface="RubFlama" panose="02000000000000000000" pitchFamily="2" charset="0"/>
              </a:rPr>
              <a:t> soziallotteriebezogener Regulierung</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Soziallotterien im Horizont der </a:t>
            </a:r>
            <a:r>
              <a:rPr lang="de-DE" sz="1900" i="1" dirty="0" smtClean="0">
                <a:latin typeface="RubFlama" panose="02000000000000000000" pitchFamily="2" charset="0"/>
              </a:rPr>
              <a:t>staatsvertraglichen Zielvorgaben</a:t>
            </a:r>
            <a:r>
              <a:rPr lang="de-DE" sz="1900" dirty="0" smtClean="0">
                <a:latin typeface="RubFlama" panose="02000000000000000000" pitchFamily="2" charset="0"/>
              </a:rPr>
              <a:t>,        § 1 </a:t>
            </a:r>
            <a:r>
              <a:rPr lang="de-DE" sz="1900" dirty="0" err="1" smtClean="0">
                <a:latin typeface="RubFlama" panose="02000000000000000000" pitchFamily="2" charset="0"/>
              </a:rPr>
              <a:t>GlüStV</a:t>
            </a:r>
            <a:endParaRPr lang="de-DE" sz="1900" dirty="0" smtClean="0">
              <a:latin typeface="RubFlama" panose="02000000000000000000" pitchFamily="2" charset="0"/>
            </a:endParaRPr>
          </a:p>
          <a:p>
            <a:pPr lvl="2" indent="0">
              <a:lnSpc>
                <a:spcPct val="125000"/>
              </a:lnSpc>
              <a:buNone/>
            </a:pP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Versagungsgründe des § 13 </a:t>
            </a:r>
            <a:r>
              <a:rPr lang="de-DE" sz="1900" dirty="0" err="1" smtClean="0">
                <a:latin typeface="RubFlama" panose="02000000000000000000" pitchFamily="2" charset="0"/>
              </a:rPr>
              <a:t>GlüStV</a:t>
            </a:r>
            <a:endParaRPr lang="de-DE" sz="1900" dirty="0" smtClean="0">
              <a:latin typeface="RubFlama" panose="02000000000000000000" pitchFamily="2" charset="0"/>
            </a:endParaRP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 13 Abs. 1 S. 2 </a:t>
            </a:r>
            <a:r>
              <a:rPr lang="de-DE" sz="1900" dirty="0" err="1" smtClean="0">
                <a:latin typeface="RubFlama" panose="02000000000000000000" pitchFamily="2" charset="0"/>
              </a:rPr>
              <a:t>GlüStV</a:t>
            </a:r>
            <a:r>
              <a:rPr lang="de-DE" sz="1900" dirty="0" smtClean="0">
                <a:latin typeface="RubFlama" panose="02000000000000000000" pitchFamily="2" charset="0"/>
              </a:rPr>
              <a:t> als </a:t>
            </a:r>
            <a:r>
              <a:rPr lang="de-DE" sz="1900" i="1" dirty="0" smtClean="0">
                <a:latin typeface="RubFlama" panose="02000000000000000000" pitchFamily="2" charset="0"/>
              </a:rPr>
              <a:t>erlaubnisrechtliche Blackbox</a:t>
            </a:r>
          </a:p>
          <a:p>
            <a:pPr marL="753750" lvl="3" indent="-285750">
              <a:lnSpc>
                <a:spcPct val="125000"/>
              </a:lnSpc>
              <a:buFont typeface="Arial" panose="020B0604020202020204" pitchFamily="34" charset="0"/>
              <a:buChar char="•"/>
            </a:pPr>
            <a:r>
              <a:rPr lang="de-DE" sz="1900" i="1" dirty="0" smtClean="0">
                <a:latin typeface="RubFlama" panose="02000000000000000000" pitchFamily="2" charset="0"/>
              </a:rPr>
              <a:t>Betriebsmodus</a:t>
            </a:r>
            <a:r>
              <a:rPr lang="de-DE" sz="1900" dirty="0" smtClean="0">
                <a:latin typeface="RubFlama" panose="02000000000000000000" pitchFamily="2" charset="0"/>
              </a:rPr>
              <a:t> von Soziallotterien: § 13 Abs. 2 </a:t>
            </a:r>
            <a:r>
              <a:rPr lang="de-DE" sz="1900" dirty="0" err="1" smtClean="0">
                <a:latin typeface="RubFlama" panose="02000000000000000000" pitchFamily="2" charset="0"/>
              </a:rPr>
              <a:t>GlüStV</a:t>
            </a:r>
            <a:endParaRPr lang="de-DE" sz="1900" dirty="0" smtClean="0">
              <a:latin typeface="RubFlama" panose="02000000000000000000" pitchFamily="2" charset="0"/>
            </a:endParaRPr>
          </a:p>
          <a:p>
            <a:pPr marL="285750" indent="-285750">
              <a:buFont typeface="Arial" panose="020B0604020202020204" pitchFamily="34" charset="0"/>
              <a:buChar char="•"/>
            </a:pPr>
            <a:endParaRPr lang="de-DE" dirty="0">
              <a:latin typeface="RubFlama" panose="02000000000000000000" pitchFamily="2" charset="0"/>
            </a:endParaRP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4</a:t>
            </a:fld>
            <a:r>
              <a:rPr lang="de-DE" smtClean="0"/>
              <a:t> </a:t>
            </a:r>
            <a:endParaRPr lang="de-DE" dirty="0"/>
          </a:p>
        </p:txBody>
      </p:sp>
    </p:spTree>
    <p:extLst>
      <p:ext uri="{BB962C8B-B14F-4D97-AF65-F5344CB8AC3E}">
        <p14:creationId xmlns:p14="http://schemas.microsoft.com/office/powerpoint/2010/main" val="3290872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528000"/>
            <a:ext cx="8280464" cy="624000"/>
          </a:xfrm>
        </p:spPr>
        <p:txBody>
          <a:bodyPr/>
          <a:lstStyle/>
          <a:p>
            <a:r>
              <a:rPr lang="de-DE" sz="2400" b="1" dirty="0">
                <a:latin typeface="RubFlama" panose="02000000000000000000" pitchFamily="2" charset="0"/>
              </a:rPr>
              <a:t>SOZIALLOTTERIEN IM GLÜCKSSPIELSTAATSVERTRAG</a:t>
            </a:r>
          </a:p>
        </p:txBody>
      </p:sp>
      <p:sp>
        <p:nvSpPr>
          <p:cNvPr id="3" name="Inhaltsplatzhalter 2"/>
          <p:cNvSpPr>
            <a:spLocks noGrp="1"/>
          </p:cNvSpPr>
          <p:nvPr>
            <p:ph idx="1"/>
          </p:nvPr>
        </p:nvSpPr>
        <p:spPr/>
        <p:txBody>
          <a:bodyPr/>
          <a:lstStyle/>
          <a:p>
            <a:pPr marL="285750"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285750" indent="-285750">
              <a:lnSpc>
                <a:spcPct val="125000"/>
              </a:lnSpc>
              <a:buFont typeface="Arial" panose="020B0604020202020204" pitchFamily="34" charset="0"/>
              <a:buChar char="•"/>
            </a:pPr>
            <a:r>
              <a:rPr lang="de-DE" sz="1900" dirty="0" err="1" smtClean="0">
                <a:latin typeface="RubFlama" panose="02000000000000000000" pitchFamily="2" charset="0"/>
              </a:rPr>
              <a:t>Essentialia</a:t>
            </a:r>
            <a:r>
              <a:rPr lang="de-DE" sz="1900" dirty="0" smtClean="0">
                <a:latin typeface="RubFlama" panose="02000000000000000000" pitchFamily="2" charset="0"/>
              </a:rPr>
              <a:t> </a:t>
            </a:r>
            <a:r>
              <a:rPr lang="de-DE" sz="1900" dirty="0">
                <a:latin typeface="RubFlama" panose="02000000000000000000" pitchFamily="2" charset="0"/>
              </a:rPr>
              <a:t>soziallotteriebezogener </a:t>
            </a:r>
            <a:r>
              <a:rPr lang="de-DE" sz="1900" dirty="0" smtClean="0">
                <a:latin typeface="RubFlama" panose="02000000000000000000" pitchFamily="2" charset="0"/>
              </a:rPr>
              <a:t>Regulierung</a:t>
            </a:r>
            <a:endParaRPr lang="de-DE" sz="1900" dirty="0" smtClean="0"/>
          </a:p>
          <a:p>
            <a:pPr marL="519750" lvl="2" indent="-285750">
              <a:lnSpc>
                <a:spcPct val="125000"/>
              </a:lnSpc>
              <a:buFont typeface="Arial" panose="020B0604020202020204" pitchFamily="34" charset="0"/>
              <a:buChar char="•"/>
            </a:pPr>
            <a:r>
              <a:rPr lang="de-DE" sz="1900" i="1" dirty="0">
                <a:latin typeface="RubFlama" panose="02000000000000000000" pitchFamily="2" charset="0"/>
              </a:rPr>
              <a:t>Erwerbswirtschaftlichkeitsverbot</a:t>
            </a:r>
            <a:r>
              <a:rPr lang="de-DE" sz="1900" dirty="0">
                <a:latin typeface="RubFlama" panose="02000000000000000000" pitchFamily="2" charset="0"/>
              </a:rPr>
              <a:t>, § 12 Abs. 1 S. 1 Nr. 3 </a:t>
            </a:r>
            <a:r>
              <a:rPr lang="de-DE" sz="1900" dirty="0" err="1">
                <a:latin typeface="RubFlama" panose="02000000000000000000" pitchFamily="2" charset="0"/>
              </a:rPr>
              <a:t>GlüStV</a:t>
            </a:r>
            <a:endParaRPr lang="de-DE" sz="1900" dirty="0">
              <a:latin typeface="RubFlama" panose="02000000000000000000" pitchFamily="2" charset="0"/>
            </a:endParaRPr>
          </a:p>
          <a:p>
            <a:pPr marL="753750" lvl="3" indent="-285750">
              <a:lnSpc>
                <a:spcPct val="125000"/>
              </a:lnSpc>
              <a:buFont typeface="Arial" panose="020B0604020202020204" pitchFamily="34" charset="0"/>
              <a:buChar char="•"/>
            </a:pPr>
            <a:r>
              <a:rPr lang="de-DE" sz="1900" dirty="0">
                <a:latin typeface="RubFlama" panose="02000000000000000000" pitchFamily="2" charset="0"/>
              </a:rPr>
              <a:t>Flankenschutz durch § 14 Abs. 1 S. 1 Nr. 1 </a:t>
            </a:r>
            <a:r>
              <a:rPr lang="de-DE" sz="1900" dirty="0" err="1" smtClean="0">
                <a:latin typeface="RubFlama" panose="02000000000000000000" pitchFamily="2" charset="0"/>
              </a:rPr>
              <a:t>GlüStV</a:t>
            </a:r>
            <a:endParaRPr lang="de-DE" sz="1900" dirty="0" smtClean="0">
              <a:latin typeface="RubFlama" panose="02000000000000000000" pitchFamily="2" charset="0"/>
            </a:endParaRPr>
          </a:p>
          <a:p>
            <a:pPr lvl="3" indent="0">
              <a:lnSpc>
                <a:spcPct val="125000"/>
              </a:lnSpc>
              <a:buNone/>
            </a:pPr>
            <a:endParaRPr lang="de-DE" sz="1900" dirty="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a:latin typeface="RubFlama" panose="02000000000000000000" pitchFamily="2" charset="0"/>
              </a:rPr>
              <a:t>Inhaltliche Anforderungen an den Spielplan,  § 15 Abs. 1, 2 </a:t>
            </a:r>
            <a:r>
              <a:rPr lang="de-DE" sz="1900" dirty="0" err="1">
                <a:latin typeface="RubFlama" panose="02000000000000000000" pitchFamily="2" charset="0"/>
              </a:rPr>
              <a:t>GlüStV</a:t>
            </a:r>
            <a:endParaRPr lang="de-DE" sz="1900" dirty="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a:latin typeface="RubFlama" panose="02000000000000000000" pitchFamily="2" charset="0"/>
              </a:rPr>
              <a:t>§ 16 Abs. 3 </a:t>
            </a:r>
            <a:r>
              <a:rPr lang="de-DE" sz="1900" dirty="0" err="1">
                <a:latin typeface="RubFlama" panose="02000000000000000000" pitchFamily="2" charset="0"/>
              </a:rPr>
              <a:t>GlüStV</a:t>
            </a:r>
            <a:r>
              <a:rPr lang="de-DE" sz="1900" dirty="0">
                <a:latin typeface="RubFlama" panose="02000000000000000000" pitchFamily="2" charset="0"/>
              </a:rPr>
              <a:t> als </a:t>
            </a:r>
            <a:r>
              <a:rPr lang="de-DE" sz="1900" i="1" dirty="0">
                <a:latin typeface="RubFlama" panose="02000000000000000000" pitchFamily="2" charset="0"/>
              </a:rPr>
              <a:t>föderale Meistbegünstigungsklausel</a:t>
            </a:r>
          </a:p>
          <a:p>
            <a:endParaRPr lang="de-DE" dirty="0"/>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5</a:t>
            </a:fld>
            <a:r>
              <a:rPr lang="de-DE" smtClean="0"/>
              <a:t> </a:t>
            </a:r>
            <a:endParaRPr lang="de-DE" dirty="0"/>
          </a:p>
        </p:txBody>
      </p:sp>
    </p:spTree>
    <p:extLst>
      <p:ext uri="{BB962C8B-B14F-4D97-AF65-F5344CB8AC3E}">
        <p14:creationId xmlns:p14="http://schemas.microsoft.com/office/powerpoint/2010/main" val="2405971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179512" y="1968589"/>
            <a:ext cx="8712968" cy="2252499"/>
          </a:xfrm>
        </p:spPr>
        <p:txBody>
          <a:bodyPr/>
          <a:lstStyle/>
          <a:p>
            <a:pPr algn="ctr"/>
            <a:r>
              <a:rPr lang="de-DE" dirty="0" smtClean="0">
                <a:latin typeface="RubFlama" panose="02000000000000000000" pitchFamily="2" charset="0"/>
              </a:rPr>
              <a:t>Soziallotterien in verfassungsrechtlicher Perspektive</a:t>
            </a:r>
            <a:endParaRPr lang="de-DE" dirty="0">
              <a:latin typeface="RubFlama" panose="02000000000000000000" pitchFamily="2" charset="0"/>
            </a:endParaRPr>
          </a:p>
        </p:txBody>
      </p:sp>
    </p:spTree>
    <p:extLst>
      <p:ext uri="{BB962C8B-B14F-4D97-AF65-F5344CB8AC3E}">
        <p14:creationId xmlns:p14="http://schemas.microsoft.com/office/powerpoint/2010/main" val="85205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latin typeface="RubFlama" panose="02000000000000000000" pitchFamily="2" charset="0"/>
              </a:rPr>
              <a:t>Soziallotterien und Verfassungsrecht</a:t>
            </a:r>
            <a:endParaRPr lang="de-DE" sz="2400" b="1" dirty="0">
              <a:latin typeface="RubFlama" panose="02000000000000000000" pitchFamily="2" charset="0"/>
            </a:endParaRPr>
          </a:p>
        </p:txBody>
      </p:sp>
      <p:sp>
        <p:nvSpPr>
          <p:cNvPr id="3" name="Inhaltsplatzhalter 2"/>
          <p:cNvSpPr>
            <a:spLocks noGrp="1"/>
          </p:cNvSpPr>
          <p:nvPr>
            <p:ph idx="1"/>
          </p:nvPr>
        </p:nvSpPr>
        <p:spPr/>
        <p:txBody>
          <a:bodyPr/>
          <a:lstStyle/>
          <a:p>
            <a:pPr marL="285750"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285750" indent="-285750">
              <a:lnSpc>
                <a:spcPct val="125000"/>
              </a:lnSpc>
              <a:buFont typeface="Arial" panose="020B0604020202020204" pitchFamily="34" charset="0"/>
              <a:buChar char="•"/>
            </a:pPr>
            <a:r>
              <a:rPr lang="de-DE" sz="1900" dirty="0" smtClean="0">
                <a:latin typeface="RubFlama" panose="02000000000000000000" pitchFamily="2" charset="0"/>
              </a:rPr>
              <a:t>Soziallotterien im Kompetenzgefüge der Verfassung</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Gefahrenabwehr vs. Recht der Wirtschaft – Verfassungsrechtlicher </a:t>
            </a:r>
            <a:r>
              <a:rPr lang="de-DE" sz="1900" i="1" dirty="0" smtClean="0">
                <a:latin typeface="RubFlama" panose="02000000000000000000" pitchFamily="2" charset="0"/>
              </a:rPr>
              <a:t>Kompetenzdualismus</a:t>
            </a:r>
            <a:r>
              <a:rPr lang="de-DE" sz="1900" dirty="0" smtClean="0">
                <a:latin typeface="RubFlama" panose="02000000000000000000" pitchFamily="2" charset="0"/>
              </a:rPr>
              <a:t> für das Glücksspiel(recht)</a:t>
            </a:r>
          </a:p>
          <a:p>
            <a:pPr lvl="2" indent="0">
              <a:lnSpc>
                <a:spcPct val="125000"/>
              </a:lnSpc>
              <a:buNone/>
            </a:pP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Gefahrenabwehrrechtlicher Vorbehaltsraum der Länder?</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Glücksspielrecht als reines Gefahrenabwehrrecht?</a:t>
            </a:r>
          </a:p>
          <a:p>
            <a:pPr marL="753750" lvl="3" indent="-285750">
              <a:lnSpc>
                <a:spcPct val="125000"/>
              </a:lnSpc>
              <a:buFont typeface="Arial" panose="020B0604020202020204" pitchFamily="34" charset="0"/>
              <a:buChar char="•"/>
            </a:pPr>
            <a:r>
              <a:rPr lang="de-DE" sz="1900" dirty="0" smtClean="0">
                <a:latin typeface="RubFlama" panose="02000000000000000000" pitchFamily="2" charset="0"/>
              </a:rPr>
              <a:t>Folge dieser Lesart: Absage an eine wirtschaftsrechtliche Deutung des Glücksspielrechts</a:t>
            </a: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7</a:t>
            </a:fld>
            <a:r>
              <a:rPr lang="de-DE" smtClean="0"/>
              <a:t> </a:t>
            </a:r>
            <a:endParaRPr lang="de-DE" dirty="0"/>
          </a:p>
        </p:txBody>
      </p:sp>
    </p:spTree>
    <p:extLst>
      <p:ext uri="{BB962C8B-B14F-4D97-AF65-F5344CB8AC3E}">
        <p14:creationId xmlns:p14="http://schemas.microsoft.com/office/powerpoint/2010/main" val="362202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Soziallotterien und Verfassungsrecht</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endParaRPr lang="de-DE" sz="1900" dirty="0" smtClean="0">
              <a:latin typeface="RubFlama" panose="02000000000000000000" pitchFamily="2" charset="0"/>
            </a:endParaRPr>
          </a:p>
          <a:p>
            <a:pPr marL="285750" indent="-285750">
              <a:buFont typeface="Arial" panose="020B0604020202020204" pitchFamily="34" charset="0"/>
              <a:buChar char="•"/>
            </a:pPr>
            <a:r>
              <a:rPr lang="de-DE" sz="1900" dirty="0" smtClean="0">
                <a:latin typeface="RubFlama" panose="02000000000000000000" pitchFamily="2" charset="0"/>
              </a:rPr>
              <a:t>Soziallotterien </a:t>
            </a:r>
            <a:r>
              <a:rPr lang="de-DE" sz="1900" dirty="0">
                <a:latin typeface="RubFlama" panose="02000000000000000000" pitchFamily="2" charset="0"/>
              </a:rPr>
              <a:t>im Kompetenzgefüge der </a:t>
            </a:r>
            <a:r>
              <a:rPr lang="de-DE" sz="1900" dirty="0" smtClean="0">
                <a:latin typeface="RubFlama" panose="02000000000000000000" pitchFamily="2" charset="0"/>
              </a:rPr>
              <a:t>Verfassung</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BVerfG</a:t>
            </a:r>
            <a:r>
              <a:rPr lang="de-DE" sz="1900" dirty="0">
                <a:latin typeface="RubFlama" panose="02000000000000000000" pitchFamily="2" charset="0"/>
              </a:rPr>
              <a:t>: Glücksspielrecht </a:t>
            </a:r>
            <a:r>
              <a:rPr lang="de-DE" sz="1900" dirty="0" smtClean="0">
                <a:latin typeface="RubFlama" panose="02000000000000000000" pitchFamily="2" charset="0"/>
              </a:rPr>
              <a:t>hat wirtschaftsrechtlichem Bezug</a:t>
            </a:r>
            <a:endParaRPr lang="de-DE" sz="1900" dirty="0">
              <a:latin typeface="RubFlama" panose="02000000000000000000" pitchFamily="2" charset="0"/>
            </a:endParaRPr>
          </a:p>
          <a:p>
            <a:pPr marL="753750" lvl="3" indent="-285750">
              <a:lnSpc>
                <a:spcPct val="125000"/>
              </a:lnSpc>
              <a:buFont typeface="Arial" panose="020B0604020202020204" pitchFamily="34" charset="0"/>
              <a:buChar char="•"/>
            </a:pPr>
            <a:r>
              <a:rPr lang="de-DE" sz="1900" i="1" dirty="0" smtClean="0">
                <a:latin typeface="RubFlama" panose="02000000000000000000" pitchFamily="2" charset="0"/>
              </a:rPr>
              <a:t>Gesamtgepräge</a:t>
            </a:r>
            <a:r>
              <a:rPr lang="de-DE" sz="1900" dirty="0" smtClean="0">
                <a:latin typeface="RubFlama" panose="02000000000000000000" pitchFamily="2" charset="0"/>
              </a:rPr>
              <a:t> eines Gesetzgebungsaktes maßgeblich</a:t>
            </a:r>
            <a:endParaRPr lang="de-DE" sz="1900" dirty="0">
              <a:latin typeface="RubFlama" panose="02000000000000000000" pitchFamily="2" charset="0"/>
            </a:endParaRPr>
          </a:p>
          <a:p>
            <a:pPr marL="753750" lvl="3" indent="-285750">
              <a:lnSpc>
                <a:spcPct val="125000"/>
              </a:lnSpc>
              <a:buFont typeface="Arial" panose="020B0604020202020204" pitchFamily="34" charset="0"/>
              <a:buChar char="•"/>
            </a:pPr>
            <a:r>
              <a:rPr lang="de-DE" sz="1900" dirty="0">
                <a:latin typeface="RubFlama" panose="02000000000000000000" pitchFamily="2" charset="0"/>
              </a:rPr>
              <a:t>Bund könnte </a:t>
            </a:r>
            <a:r>
              <a:rPr lang="de-DE" sz="1900" dirty="0" smtClean="0">
                <a:latin typeface="RubFlama" panose="02000000000000000000" pitchFamily="2" charset="0"/>
              </a:rPr>
              <a:t>Regelungen </a:t>
            </a:r>
            <a:r>
              <a:rPr lang="de-DE" sz="1900" dirty="0">
                <a:latin typeface="RubFlama" panose="02000000000000000000" pitchFamily="2" charset="0"/>
              </a:rPr>
              <a:t>wirtschaftsrechtlicher Natur </a:t>
            </a:r>
            <a:r>
              <a:rPr lang="de-DE" sz="1900" dirty="0" smtClean="0">
                <a:latin typeface="RubFlama" panose="02000000000000000000" pitchFamily="2" charset="0"/>
              </a:rPr>
              <a:t>schaffen</a:t>
            </a:r>
          </a:p>
          <a:p>
            <a:pPr marL="519750" lvl="2" indent="-285750">
              <a:lnSpc>
                <a:spcPct val="125000"/>
              </a:lnSpc>
              <a:buFont typeface="Arial" panose="020B0604020202020204" pitchFamily="34" charset="0"/>
              <a:buChar char="•"/>
            </a:pPr>
            <a:endParaRPr lang="de-DE" sz="1900" i="1"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aktuell</a:t>
            </a:r>
            <a:r>
              <a:rPr lang="de-DE" sz="1900" dirty="0" smtClean="0">
                <a:latin typeface="RubFlama" panose="02000000000000000000" pitchFamily="2" charset="0"/>
              </a:rPr>
              <a:t>: Gesetzgebungskompetenz der Länder für das Lotteriewesen</a:t>
            </a:r>
          </a:p>
          <a:p>
            <a:pPr marL="519750" lvl="2" indent="-285750">
              <a:lnSpc>
                <a:spcPct val="125000"/>
              </a:lnSpc>
              <a:buFont typeface="Arial" panose="020B0604020202020204" pitchFamily="34" charset="0"/>
              <a:buChar char="•"/>
            </a:pPr>
            <a:endParaRPr lang="de-DE" sz="1900" i="1"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i="1" dirty="0" smtClean="0">
                <a:latin typeface="RubFlama" panose="02000000000000000000" pitchFamily="2" charset="0"/>
              </a:rPr>
              <a:t>denkbar</a:t>
            </a:r>
            <a:r>
              <a:rPr lang="de-DE" sz="1900" dirty="0" smtClean="0">
                <a:latin typeface="RubFlama" panose="02000000000000000000" pitchFamily="2" charset="0"/>
              </a:rPr>
              <a:t>: Bundesregelung zur Zulassung ökonomisch betriebener Soziallotterien</a:t>
            </a:r>
            <a:endParaRPr lang="de-DE" sz="1900" dirty="0">
              <a:latin typeface="RubFlama" panose="02000000000000000000" pitchFamily="2" charset="0"/>
            </a:endParaRPr>
          </a:p>
          <a:p>
            <a:endParaRPr lang="de-DE" dirty="0"/>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8</a:t>
            </a:fld>
            <a:r>
              <a:rPr lang="de-DE" smtClean="0"/>
              <a:t> </a:t>
            </a:r>
            <a:endParaRPr lang="de-DE" dirty="0"/>
          </a:p>
        </p:txBody>
      </p:sp>
    </p:spTree>
    <p:extLst>
      <p:ext uri="{BB962C8B-B14F-4D97-AF65-F5344CB8AC3E}">
        <p14:creationId xmlns:p14="http://schemas.microsoft.com/office/powerpoint/2010/main" val="2322822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RubFlama" panose="02000000000000000000" pitchFamily="2" charset="0"/>
              </a:rPr>
              <a:t>Soziallotterien und Verfassungsrecht</a:t>
            </a:r>
          </a:p>
        </p:txBody>
      </p:sp>
      <p:sp>
        <p:nvSpPr>
          <p:cNvPr id="3" name="Inhaltsplatzhalter 2"/>
          <p:cNvSpPr>
            <a:spLocks noGrp="1"/>
          </p:cNvSpPr>
          <p:nvPr>
            <p:ph idx="1"/>
          </p:nvPr>
        </p:nvSpPr>
        <p:spPr>
          <a:xfrm>
            <a:off x="468000" y="1152000"/>
            <a:ext cx="8352472" cy="4560000"/>
          </a:xfrm>
        </p:spPr>
        <p:txBody>
          <a:bodyPr/>
          <a:lstStyle/>
          <a:p>
            <a:pPr marL="285750" indent="-285750">
              <a:lnSpc>
                <a:spcPct val="125000"/>
              </a:lnSpc>
              <a:buFont typeface="Arial" panose="020B0604020202020204" pitchFamily="34" charset="0"/>
              <a:buChar char="•"/>
            </a:pPr>
            <a:endParaRPr lang="de-DE" sz="1900" dirty="0" smtClean="0">
              <a:latin typeface="RubFlama" panose="02000000000000000000" pitchFamily="2" charset="0"/>
            </a:endParaRPr>
          </a:p>
          <a:p>
            <a:pPr marL="285750" indent="-285750">
              <a:lnSpc>
                <a:spcPct val="125000"/>
              </a:lnSpc>
              <a:buFont typeface="Arial" panose="020B0604020202020204" pitchFamily="34" charset="0"/>
              <a:buChar char="•"/>
            </a:pPr>
            <a:r>
              <a:rPr lang="de-DE" sz="1900" dirty="0" smtClean="0">
                <a:latin typeface="RubFlama" panose="02000000000000000000" pitchFamily="2" charset="0"/>
              </a:rPr>
              <a:t>Art. 12 Abs. 1 GG: Maßstab für das gesamte Glücksspielrecht</a:t>
            </a: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Rechtfertigungsbedürftigkeit der Soziallotterie-Regulierung</a:t>
            </a:r>
          </a:p>
          <a:p>
            <a:pPr marL="753750" lvl="3" indent="-285750">
              <a:lnSpc>
                <a:spcPct val="125000"/>
              </a:lnSpc>
              <a:buFont typeface="Arial" panose="020B0604020202020204" pitchFamily="34" charset="0"/>
              <a:buChar char="•"/>
            </a:pPr>
            <a:r>
              <a:rPr lang="de-DE" sz="1900" i="1" dirty="0" smtClean="0">
                <a:latin typeface="RubFlama" panose="02000000000000000000" pitchFamily="2" charset="0"/>
              </a:rPr>
              <a:t>Problem</a:t>
            </a:r>
            <a:r>
              <a:rPr lang="de-DE" sz="1900" dirty="0" smtClean="0">
                <a:latin typeface="RubFlama" panose="02000000000000000000" pitchFamily="2" charset="0"/>
              </a:rPr>
              <a:t>: Soziallotterien und konventionelle Lotterien derselbe Beruf?</a:t>
            </a:r>
          </a:p>
          <a:p>
            <a:pPr marL="987750" lvl="4" indent="-285750">
              <a:lnSpc>
                <a:spcPct val="125000"/>
              </a:lnSpc>
              <a:buFont typeface="Arial" panose="020B0604020202020204" pitchFamily="34" charset="0"/>
              <a:buChar char="•"/>
            </a:pPr>
            <a:r>
              <a:rPr lang="de-DE" sz="1900" dirty="0">
                <a:latin typeface="RubFlama" panose="02000000000000000000" pitchFamily="2" charset="0"/>
              </a:rPr>
              <a:t>f</a:t>
            </a:r>
            <a:r>
              <a:rPr lang="de-DE" sz="1900" dirty="0" smtClean="0">
                <a:latin typeface="RubFlama" panose="02000000000000000000" pitchFamily="2" charset="0"/>
              </a:rPr>
              <a:t>alls</a:t>
            </a:r>
            <a:r>
              <a:rPr lang="de-DE" sz="1900" b="1" dirty="0" smtClean="0">
                <a:latin typeface="RubFlama" panose="02000000000000000000" pitchFamily="2" charset="0"/>
              </a:rPr>
              <a:t> ja</a:t>
            </a:r>
            <a:r>
              <a:rPr lang="de-DE" sz="1900" dirty="0" smtClean="0">
                <a:latin typeface="RubFlama" panose="02000000000000000000" pitchFamily="2" charset="0"/>
              </a:rPr>
              <a:t>, Rechtfertigung des Soziallotterieregimes analog der Rechtfertigung des Lotteriemonopols</a:t>
            </a:r>
          </a:p>
          <a:p>
            <a:pPr marL="987750" lvl="4" indent="-285750">
              <a:lnSpc>
                <a:spcPct val="125000"/>
              </a:lnSpc>
              <a:buFont typeface="Arial" panose="020B0604020202020204" pitchFamily="34" charset="0"/>
              <a:buChar char="•"/>
            </a:pPr>
            <a:r>
              <a:rPr lang="de-DE" sz="1900" dirty="0">
                <a:latin typeface="RubFlama" panose="02000000000000000000" pitchFamily="2" charset="0"/>
              </a:rPr>
              <a:t>f</a:t>
            </a:r>
            <a:r>
              <a:rPr lang="de-DE" sz="1900" dirty="0" smtClean="0">
                <a:latin typeface="RubFlama" panose="02000000000000000000" pitchFamily="2" charset="0"/>
              </a:rPr>
              <a:t>alls </a:t>
            </a:r>
            <a:r>
              <a:rPr lang="de-DE" sz="1900" b="1" dirty="0" smtClean="0">
                <a:latin typeface="RubFlama" panose="02000000000000000000" pitchFamily="2" charset="0"/>
              </a:rPr>
              <a:t>nein</a:t>
            </a:r>
            <a:r>
              <a:rPr lang="de-DE" sz="1900" dirty="0" smtClean="0">
                <a:latin typeface="RubFlama" panose="02000000000000000000" pitchFamily="2" charset="0"/>
              </a:rPr>
              <a:t>, bedarf es einer selbständigen Rechtfertigung</a:t>
            </a:r>
          </a:p>
          <a:p>
            <a:pPr lvl="4" indent="0">
              <a:lnSpc>
                <a:spcPct val="125000"/>
              </a:lnSpc>
              <a:buNone/>
            </a:pPr>
            <a:endParaRPr lang="de-DE" sz="1900" dirty="0" smtClean="0">
              <a:latin typeface="RubFlama" panose="02000000000000000000" pitchFamily="2" charset="0"/>
            </a:endParaRPr>
          </a:p>
          <a:p>
            <a:pPr marL="519750" lvl="2" indent="-285750">
              <a:lnSpc>
                <a:spcPct val="125000"/>
              </a:lnSpc>
              <a:buFont typeface="Arial" panose="020B0604020202020204" pitchFamily="34" charset="0"/>
              <a:buChar char="•"/>
            </a:pPr>
            <a:r>
              <a:rPr lang="de-DE" sz="1900" dirty="0" smtClean="0">
                <a:latin typeface="RubFlama" panose="02000000000000000000" pitchFamily="2" charset="0"/>
              </a:rPr>
              <a:t>In jedem Fall: </a:t>
            </a:r>
            <a:r>
              <a:rPr lang="de-DE" sz="1900" b="1" dirty="0" smtClean="0">
                <a:latin typeface="RubFlama" panose="02000000000000000000" pitchFamily="2" charset="0"/>
              </a:rPr>
              <a:t>keine</a:t>
            </a:r>
            <a:r>
              <a:rPr lang="de-DE" sz="1900" dirty="0" smtClean="0">
                <a:latin typeface="RubFlama" panose="02000000000000000000" pitchFamily="2" charset="0"/>
              </a:rPr>
              <a:t> Auswirkungen auf die Monopolisierung des „großen Lottos“</a:t>
            </a:r>
            <a:endParaRPr lang="de-DE" sz="1900" dirty="0">
              <a:latin typeface="RubFlama" panose="02000000000000000000" pitchFamily="2" charset="0"/>
            </a:endParaRPr>
          </a:p>
        </p:txBody>
      </p:sp>
      <p:sp>
        <p:nvSpPr>
          <p:cNvPr id="4" name="Fußzeilenplatzhalter 3"/>
          <p:cNvSpPr>
            <a:spLocks noGrp="1"/>
          </p:cNvSpPr>
          <p:nvPr>
            <p:ph type="ftr" sz="quarter" idx="11"/>
          </p:nvPr>
        </p:nvSpPr>
        <p:spPr/>
        <p:txBody>
          <a:bodyPr/>
          <a:lstStyle/>
          <a:p>
            <a:r>
              <a:rPr lang="de-DE" dirty="0" smtClean="0">
                <a:latin typeface="RubFlama Light" panose="02000000000000000000" pitchFamily="2" charset="0"/>
              </a:rPr>
              <a:t>Prof. Dr. Julian Krüper | Institut für Glücksspiel und Gesellschaft</a:t>
            </a:r>
            <a:endParaRPr lang="de-DE" dirty="0">
              <a:latin typeface="RubFlama Light" panose="02000000000000000000" pitchFamily="2" charset="0"/>
            </a:endParaRPr>
          </a:p>
        </p:txBody>
      </p:sp>
      <p:sp>
        <p:nvSpPr>
          <p:cNvPr id="5" name="Foliennummernplatzhalter 4"/>
          <p:cNvSpPr>
            <a:spLocks noGrp="1"/>
          </p:cNvSpPr>
          <p:nvPr>
            <p:ph type="sldNum" sz="quarter" idx="12"/>
          </p:nvPr>
        </p:nvSpPr>
        <p:spPr/>
        <p:txBody>
          <a:bodyPr/>
          <a:lstStyle/>
          <a:p>
            <a:fld id="{6C8FC03C-C266-4645-ABC5-645062898383}" type="slidenum">
              <a:rPr lang="de-DE" smtClean="0"/>
              <a:pPr/>
              <a:t>9</a:t>
            </a:fld>
            <a:r>
              <a:rPr lang="de-DE" smtClean="0"/>
              <a:t> </a:t>
            </a:r>
            <a:endParaRPr lang="de-DE" dirty="0"/>
          </a:p>
        </p:txBody>
      </p:sp>
    </p:spTree>
    <p:extLst>
      <p:ext uri="{BB962C8B-B14F-4D97-AF65-F5344CB8AC3E}">
        <p14:creationId xmlns:p14="http://schemas.microsoft.com/office/powerpoint/2010/main" val="3003463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PT_RUB_4z3_01.potx" id="{6F462AD2-FF89-4064-AE03-3EEC592313EA}" vid="{1E09BEED-63B3-4EF9-AD3C-CC701815B7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RUB-Pra╠êsentation-4zu3</Template>
  <TotalTime>0</TotalTime>
  <Words>3806</Words>
  <Application>Microsoft Office PowerPoint</Application>
  <PresentationFormat>Bildschirmpräsentation (4:3)</PresentationFormat>
  <Paragraphs>217</Paragraphs>
  <Slides>19</Slides>
  <Notes>19</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PowerPoint Master RUB</vt:lpstr>
      <vt:lpstr>„Spielen für den guten zweck“ – Soziallotterien in deutschland</vt:lpstr>
      <vt:lpstr>PowerPoint-Präsentation</vt:lpstr>
      <vt:lpstr>SOZIALLOTTERIEN IM GLÜCKSSPIELSTAATSVERTRAG</vt:lpstr>
      <vt:lpstr>SOZIALLOTTERIEN IM GLÜCKSSPIELSTAATSVERTRAG</vt:lpstr>
      <vt:lpstr>SOZIALLOTTERIEN IM GLÜCKSSPIELSTAATSVERTRAG</vt:lpstr>
      <vt:lpstr>PowerPoint-Präsentation</vt:lpstr>
      <vt:lpstr>Soziallotterien und Verfassungsrecht</vt:lpstr>
      <vt:lpstr>Soziallotterien und Verfassungsrecht</vt:lpstr>
      <vt:lpstr>Soziallotterien und Verfassungsrecht</vt:lpstr>
      <vt:lpstr>Soziallotterien und Verfassungsrecht</vt:lpstr>
      <vt:lpstr>Soziallotterien und Verfassungsrecht</vt:lpstr>
      <vt:lpstr>Soziallotterien und Verfassungsrecht</vt:lpstr>
      <vt:lpstr>Soziallotterien und Verfassungsrecht</vt:lpstr>
      <vt:lpstr>PowerPoint-Präsentation</vt:lpstr>
      <vt:lpstr>Reformperspektiven</vt:lpstr>
      <vt:lpstr>Reformperspektiven</vt:lpstr>
      <vt:lpstr>Reformperspektiven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„Spielen für den guten zweck“ – Soziallotterien in deuschland</dc:title>
  <dc:creator>Sebastian Walisko</dc:creator>
  <cp:lastModifiedBy>Glasenapp</cp:lastModifiedBy>
  <cp:revision>96</cp:revision>
  <cp:lastPrinted>2018-12-03T12:53:54Z</cp:lastPrinted>
  <dcterms:created xsi:type="dcterms:W3CDTF">2018-11-26T08:59:45Z</dcterms:created>
  <dcterms:modified xsi:type="dcterms:W3CDTF">2018-12-05T19:50:00Z</dcterms:modified>
</cp:coreProperties>
</file>