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</p:sldIdLst>
  <p:sldSz cx="10693400" cy="7561263"/>
  <p:notesSz cx="6784975" cy="9856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3944" autoAdjust="0"/>
  </p:normalViewPr>
  <p:slideViewPr>
    <p:cSldViewPr>
      <p:cViewPr>
        <p:scale>
          <a:sx n="102" d="100"/>
          <a:sy n="102" d="100"/>
        </p:scale>
        <p:origin x="-756" y="-60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169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1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2000">
                <a:latin typeface="Arial"/>
              </a:rPr>
              <a:t>Klicken Sie, um das Format der Notizen zu bearbeiten</a:t>
            </a:r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>
                <a:latin typeface="Times New Roman"/>
              </a:rPr>
              <a:t>&lt;Kopfzeile&gt;</a:t>
            </a:r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de-DE" sz="1400">
                <a:latin typeface="Times New Roman"/>
              </a:rPr>
              <a:t>&lt;Datum/Uhrzeit&gt;</a:t>
            </a:r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1400">
                <a:latin typeface="Times New Roman"/>
              </a:rPr>
              <a:t>&lt;Fußzeile&gt;</a:t>
            </a:r>
            <a:endParaRPr/>
          </a:p>
        </p:txBody>
      </p:sp>
      <p:sp>
        <p:nvSpPr>
          <p:cNvPr id="1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311949A-22E7-4FF5-862B-1CAF6927446E}" type="slidenum">
              <a:rPr lang="de-DE" sz="1400">
                <a:latin typeface="Times New Roman"/>
              </a:r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190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78600" y="4681800"/>
            <a:ext cx="5427720" cy="4435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73" name="TextShape 2"/>
          <p:cNvSpPr txBox="1"/>
          <p:nvPr/>
        </p:nvSpPr>
        <p:spPr>
          <a:xfrm>
            <a:off x="3843360" y="9362160"/>
            <a:ext cx="2939760" cy="492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3231D62-59CC-4BA0-B4F8-68151E8F52F5}" type="slidenum">
              <a:rPr lang="de-DE" sz="1200">
                <a:solidFill>
                  <a:srgbClr val="000000"/>
                </a:solidFill>
                <a:latin typeface="Calibri"/>
                <a:ea typeface="+mn-ea"/>
              </a:rPr>
              <a:t>2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78600" y="4681800"/>
            <a:ext cx="5427720" cy="4435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73" name="TextShape 2"/>
          <p:cNvSpPr txBox="1"/>
          <p:nvPr/>
        </p:nvSpPr>
        <p:spPr>
          <a:xfrm>
            <a:off x="3843360" y="9362160"/>
            <a:ext cx="2939760" cy="492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3231D62-59CC-4BA0-B4F8-68151E8F52F5}" type="slidenum">
              <a:rPr lang="de-DE" sz="1200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143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78600" y="4681800"/>
            <a:ext cx="5427720" cy="4435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73" name="TextShape 2"/>
          <p:cNvSpPr txBox="1"/>
          <p:nvPr/>
        </p:nvSpPr>
        <p:spPr>
          <a:xfrm>
            <a:off x="3843360" y="9362160"/>
            <a:ext cx="2939760" cy="492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3231D62-59CC-4BA0-B4F8-68151E8F52F5}" type="slidenum">
              <a:rPr lang="de-DE" sz="1200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9843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78600" y="4681800"/>
            <a:ext cx="5427720" cy="4435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73" name="TextShape 2"/>
          <p:cNvSpPr txBox="1"/>
          <p:nvPr/>
        </p:nvSpPr>
        <p:spPr>
          <a:xfrm>
            <a:off x="3843360" y="9362160"/>
            <a:ext cx="2939760" cy="492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3231D62-59CC-4BA0-B4F8-68151E8F52F5}" type="slidenum">
              <a:rPr lang="de-DE" sz="1200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7062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78600" y="4681800"/>
            <a:ext cx="5427720" cy="4435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73" name="TextShape 2"/>
          <p:cNvSpPr txBox="1"/>
          <p:nvPr/>
        </p:nvSpPr>
        <p:spPr>
          <a:xfrm>
            <a:off x="3843360" y="9362160"/>
            <a:ext cx="2939760" cy="492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3231D62-59CC-4BA0-B4F8-68151E8F52F5}" type="slidenum">
              <a:rPr lang="de-DE" sz="1200">
                <a:solidFill>
                  <a:srgbClr val="000000"/>
                </a:solidFill>
                <a:latin typeface="Calibri"/>
                <a:ea typeface="+mn-ea"/>
              </a:rPr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8792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78600" y="4681800"/>
            <a:ext cx="5427720" cy="4435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73" name="TextShape 2"/>
          <p:cNvSpPr txBox="1"/>
          <p:nvPr/>
        </p:nvSpPr>
        <p:spPr>
          <a:xfrm>
            <a:off x="3843360" y="9362160"/>
            <a:ext cx="2939760" cy="492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3231D62-59CC-4BA0-B4F8-68151E8F52F5}" type="slidenum">
              <a:rPr lang="de-DE" sz="1200">
                <a:solidFill>
                  <a:srgbClr val="000000"/>
                </a:solidFill>
                <a:latin typeface="Calibri"/>
                <a:ea typeface="+mn-ea"/>
              </a:rPr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8031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78600" y="4681800"/>
            <a:ext cx="5427720" cy="4435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73" name="TextShape 2"/>
          <p:cNvSpPr txBox="1"/>
          <p:nvPr/>
        </p:nvSpPr>
        <p:spPr>
          <a:xfrm>
            <a:off x="3843360" y="9362160"/>
            <a:ext cx="2939760" cy="492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3231D62-59CC-4BA0-B4F8-68151E8F52F5}" type="slidenum">
              <a:rPr lang="de-DE" sz="1200">
                <a:solidFill>
                  <a:srgbClr val="000000"/>
                </a:solidFill>
                <a:latin typeface="Calibri"/>
                <a:ea typeface="+mn-ea"/>
              </a:rPr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1072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78600" y="4681800"/>
            <a:ext cx="5427720" cy="44352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73" name="TextShape 2"/>
          <p:cNvSpPr txBox="1"/>
          <p:nvPr/>
        </p:nvSpPr>
        <p:spPr>
          <a:xfrm>
            <a:off x="3843360" y="9362160"/>
            <a:ext cx="2939760" cy="492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3231D62-59CC-4BA0-B4F8-68151E8F52F5}" type="slidenum">
              <a:rPr lang="de-DE" sz="1200">
                <a:solidFill>
                  <a:srgbClr val="000000"/>
                </a:solidFill>
                <a:latin typeface="Calibri"/>
                <a:ea typeface="+mn-ea"/>
              </a:rPr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229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950544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593640" y="4487400"/>
            <a:ext cx="950544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464440" y="448740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593640" y="448740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950544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93640" y="2268360"/>
            <a:ext cx="950544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8" name="Grafik 47"/>
          <p:cNvPicPr/>
          <p:nvPr/>
        </p:nvPicPr>
        <p:blipFill>
          <a:blip r:embed="rId2"/>
          <a:stretch>
            <a:fillRect/>
          </a:stretch>
        </p:blipFill>
        <p:spPr>
          <a:xfrm>
            <a:off x="2684160" y="2268360"/>
            <a:ext cx="5324040" cy="4248000"/>
          </a:xfrm>
          <a:prstGeom prst="rect">
            <a:avLst/>
          </a:prstGeom>
          <a:ln>
            <a:noFill/>
          </a:ln>
        </p:spPr>
      </p:pic>
      <p:pic>
        <p:nvPicPr>
          <p:cNvPr id="49" name="Grafik 48"/>
          <p:cNvPicPr/>
          <p:nvPr/>
        </p:nvPicPr>
        <p:blipFill>
          <a:blip r:embed="rId2"/>
          <a:stretch>
            <a:fillRect/>
          </a:stretch>
        </p:blipFill>
        <p:spPr>
          <a:xfrm>
            <a:off x="2684160" y="2268360"/>
            <a:ext cx="5324040" cy="424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593640" y="2268360"/>
            <a:ext cx="9505440" cy="424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950544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594720" y="1152000"/>
            <a:ext cx="9503640" cy="283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93640" y="448740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593640" y="2268360"/>
            <a:ext cx="9505440" cy="424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464440" y="448740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93640" y="4487400"/>
            <a:ext cx="950544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950544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93640" y="4487400"/>
            <a:ext cx="950544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464440" y="448740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593640" y="448740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950544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93640" y="2268360"/>
            <a:ext cx="950544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91" name="Grafik 90"/>
          <p:cNvPicPr/>
          <p:nvPr/>
        </p:nvPicPr>
        <p:blipFill>
          <a:blip r:embed="rId2"/>
          <a:stretch>
            <a:fillRect/>
          </a:stretch>
        </p:blipFill>
        <p:spPr>
          <a:xfrm>
            <a:off x="2684160" y="2268360"/>
            <a:ext cx="5324040" cy="4248000"/>
          </a:xfrm>
          <a:prstGeom prst="rect">
            <a:avLst/>
          </a:prstGeom>
          <a:ln>
            <a:noFill/>
          </a:ln>
        </p:spPr>
      </p:pic>
      <p:pic>
        <p:nvPicPr>
          <p:cNvPr id="92" name="Grafik 91"/>
          <p:cNvPicPr/>
          <p:nvPr/>
        </p:nvPicPr>
        <p:blipFill>
          <a:blip r:embed="rId2"/>
          <a:stretch>
            <a:fillRect/>
          </a:stretch>
        </p:blipFill>
        <p:spPr>
          <a:xfrm>
            <a:off x="2684160" y="2268360"/>
            <a:ext cx="5324040" cy="424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950544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594720" y="1152000"/>
            <a:ext cx="9503640" cy="283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93640" y="448740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4248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464440" y="448740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936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464440" y="2268360"/>
            <a:ext cx="463860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93640" y="4487400"/>
            <a:ext cx="9505440" cy="2026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1"/>
          <p:cNvSpPr/>
          <p:nvPr/>
        </p:nvSpPr>
        <p:spPr>
          <a:xfrm>
            <a:off x="0" y="6877080"/>
            <a:ext cx="10693080" cy="697320"/>
          </a:xfrm>
          <a:prstGeom prst="rect">
            <a:avLst/>
          </a:prstGeom>
          <a:solidFill>
            <a:srgbClr val="BFC2BA"/>
          </a:solidFill>
          <a:ln w="25560">
            <a:noFill/>
          </a:ln>
        </p:spPr>
      </p:sp>
      <p:pic>
        <p:nvPicPr>
          <p:cNvPr id="17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4184640" y="376920"/>
            <a:ext cx="2323440" cy="37512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2303640" y="7135560"/>
            <a:ext cx="1530720" cy="317160"/>
          </a:xfrm>
          <a:prstGeom prst="rect">
            <a:avLst/>
          </a:prstGeom>
          <a:noFill/>
          <a:ln>
            <a:noFill/>
          </a:ln>
        </p:spPr>
      </p:sp>
      <p:sp>
        <p:nvSpPr>
          <p:cNvPr id="3" name="CustomShape 3"/>
          <p:cNvSpPr/>
          <p:nvPr/>
        </p:nvSpPr>
        <p:spPr>
          <a:xfrm>
            <a:off x="0" y="0"/>
            <a:ext cx="10693080" cy="7561080"/>
          </a:xfrm>
          <a:prstGeom prst="rect">
            <a:avLst/>
          </a:prstGeom>
          <a:noFill/>
          <a:ln w="25560">
            <a:solidFill>
              <a:srgbClr val="BFC2BA"/>
            </a:solidFill>
            <a:round/>
          </a:ln>
        </p:spPr>
      </p:sp>
      <p:pic>
        <p:nvPicPr>
          <p:cNvPr id="4" name="Grafik 5"/>
          <p:cNvPicPr/>
          <p:nvPr/>
        </p:nvPicPr>
        <p:blipFill>
          <a:blip r:embed="rId15"/>
          <a:stretch>
            <a:fillRect/>
          </a:stretch>
        </p:blipFill>
        <p:spPr>
          <a:xfrm>
            <a:off x="7340040" y="1440000"/>
            <a:ext cx="3323880" cy="5435640"/>
          </a:xfrm>
          <a:prstGeom prst="rect">
            <a:avLst/>
          </a:prstGeom>
          <a:ln w="6480">
            <a:noFill/>
          </a:ln>
        </p:spPr>
      </p:pic>
      <p:pic>
        <p:nvPicPr>
          <p:cNvPr id="5" name="Grafik 11"/>
          <p:cNvPicPr/>
          <p:nvPr/>
        </p:nvPicPr>
        <p:blipFill>
          <a:blip r:embed="rId16"/>
          <a:stretch>
            <a:fillRect/>
          </a:stretch>
        </p:blipFill>
        <p:spPr>
          <a:xfrm>
            <a:off x="5040" y="1440000"/>
            <a:ext cx="1018080" cy="5435640"/>
          </a:xfrm>
          <a:prstGeom prst="rect">
            <a:avLst/>
          </a:prstGeom>
          <a:ln w="6480">
            <a:noFill/>
          </a:ln>
        </p:spPr>
      </p:pic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1260000" y="4716720"/>
            <a:ext cx="5886720" cy="10155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DE" sz="3000" b="1">
                <a:solidFill>
                  <a:srgbClr val="000000"/>
                </a:solidFill>
                <a:latin typeface="Arial Narrow"/>
              </a:rPr>
              <a:t>Klicken Sie, um das Format des Titeltextes zu bearbeiten&lt;Titel&gt;</a:t>
            </a:r>
            <a:endParaRPr/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1260000" y="5737680"/>
            <a:ext cx="5886720" cy="635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de-DE" sz="1600">
                <a:solidFill>
                  <a:srgbClr val="000000"/>
                </a:solidFill>
                <a:latin typeface="Arial Narrow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1600">
                <a:solidFill>
                  <a:srgbClr val="000000"/>
                </a:solidFill>
                <a:latin typeface="Arial Narrow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1600">
                <a:solidFill>
                  <a:srgbClr val="000000"/>
                </a:solidFill>
                <a:latin typeface="Arial Narrow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1600">
                <a:solidFill>
                  <a:srgbClr val="000000"/>
                </a:solidFill>
                <a:latin typeface="Arial Narrow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1600">
                <a:solidFill>
                  <a:srgbClr val="000000"/>
                </a:solidFill>
                <a:latin typeface="Arial Narrow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1600">
                <a:solidFill>
                  <a:srgbClr val="000000"/>
                </a:solidFill>
                <a:latin typeface="Arial Narrow"/>
              </a:rPr>
              <a:t>Sechste Gliederungsebene</a:t>
            </a:r>
            <a:endParaRPr/>
          </a:p>
          <a:p>
            <a:pPr>
              <a:lnSpc>
                <a:spcPct val="100000"/>
              </a:lnSpc>
            </a:pPr>
            <a:r>
              <a:rPr lang="de-DE" sz="1600">
                <a:solidFill>
                  <a:srgbClr val="000000"/>
                </a:solidFill>
                <a:latin typeface="Arial Narrow"/>
              </a:rPr>
              <a:t>Siebente Gliederungsebene&lt;Untertitel&gt;</a:t>
            </a:r>
            <a:endParaRPr/>
          </a:p>
        </p:txBody>
      </p:sp>
      <p:sp>
        <p:nvSpPr>
          <p:cNvPr id="8" name="PlaceHolder 6"/>
          <p:cNvSpPr>
            <a:spLocks noGrp="1"/>
          </p:cNvSpPr>
          <p:nvPr>
            <p:ph type="body"/>
          </p:nvPr>
        </p:nvSpPr>
        <p:spPr>
          <a:xfrm>
            <a:off x="1044000" y="1440000"/>
            <a:ext cx="6299640" cy="2998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>
                <a:solidFill>
                  <a:srgbClr val="000000"/>
                </a:solidFill>
                <a:latin typeface="Calibri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>
                <a:solidFill>
                  <a:srgbClr val="000000"/>
                </a:solidFill>
                <a:latin typeface="Calibri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  <a:latin typeface="Calibri"/>
              </a:rPr>
              <a:t>Sechste Gliederungsebene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Siebente GliederungsebeneBild durch Klicken auf Symbol hinzufügen</a:t>
            </a:r>
            <a:endParaRPr/>
          </a:p>
        </p:txBody>
      </p:sp>
      <p:pic>
        <p:nvPicPr>
          <p:cNvPr id="9" name="Grafik 9"/>
          <p:cNvPicPr/>
          <p:nvPr/>
        </p:nvPicPr>
        <p:blipFill>
          <a:blip r:embed="rId17"/>
          <a:stretch>
            <a:fillRect/>
          </a:stretch>
        </p:blipFill>
        <p:spPr>
          <a:xfrm>
            <a:off x="1000080" y="482760"/>
            <a:ext cx="2339640" cy="849240"/>
          </a:xfrm>
          <a:prstGeom prst="rect">
            <a:avLst/>
          </a:prstGeom>
          <a:ln>
            <a:noFill/>
          </a:ln>
        </p:spPr>
      </p:pic>
      <p:pic>
        <p:nvPicPr>
          <p:cNvPr id="10" name="Picture 2"/>
          <p:cNvPicPr/>
          <p:nvPr/>
        </p:nvPicPr>
        <p:blipFill>
          <a:blip r:embed="rId18"/>
          <a:stretch>
            <a:fillRect/>
          </a:stretch>
        </p:blipFill>
        <p:spPr>
          <a:xfrm>
            <a:off x="-18000" y="6877080"/>
            <a:ext cx="10693080" cy="701280"/>
          </a:xfrm>
          <a:prstGeom prst="rect">
            <a:avLst/>
          </a:prstGeom>
          <a:ln>
            <a:noFill/>
          </a:ln>
        </p:spPr>
      </p:pic>
      <p:sp>
        <p:nvSpPr>
          <p:cNvPr id="11" name="PlaceHolder 7"/>
          <p:cNvSpPr>
            <a:spLocks noGrp="1"/>
          </p:cNvSpPr>
          <p:nvPr>
            <p:ph type="ftr"/>
          </p:nvPr>
        </p:nvSpPr>
        <p:spPr>
          <a:xfrm>
            <a:off x="622800" y="7063200"/>
            <a:ext cx="556308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>
                <a:solidFill>
                  <a:srgbClr val="000000"/>
                </a:solidFill>
                <a:latin typeface="Arial Narrow"/>
              </a:rPr>
              <a:t>Prof. Dr. Jörg Philipp Terhechte</a:t>
            </a:r>
            <a:endParaRPr/>
          </a:p>
        </p:txBody>
      </p:sp>
      <p:sp>
        <p:nvSpPr>
          <p:cNvPr id="12" name="Line 8"/>
          <p:cNvSpPr/>
          <p:nvPr/>
        </p:nvSpPr>
        <p:spPr>
          <a:xfrm>
            <a:off x="360" y="1440000"/>
            <a:ext cx="10692000" cy="0"/>
          </a:xfrm>
          <a:prstGeom prst="line">
            <a:avLst/>
          </a:prstGeom>
          <a:ln w="6480">
            <a:solidFill>
              <a:srgbClr val="D9D9D9"/>
            </a:solidFill>
            <a:round/>
          </a:ln>
        </p:spPr>
      </p:sp>
      <p:sp>
        <p:nvSpPr>
          <p:cNvPr id="13" name="CustomShape 9"/>
          <p:cNvSpPr/>
          <p:nvPr/>
        </p:nvSpPr>
        <p:spPr>
          <a:xfrm>
            <a:off x="0" y="0"/>
            <a:ext cx="10693080" cy="7561080"/>
          </a:xfrm>
          <a:prstGeom prst="rect">
            <a:avLst/>
          </a:prstGeom>
          <a:noFill/>
          <a:ln w="25560">
            <a:solidFill>
              <a:srgbClr val="BFC2BA"/>
            </a:solidFill>
            <a:round/>
          </a:ln>
        </p:spPr>
      </p:sp>
      <p:sp>
        <p:nvSpPr>
          <p:cNvPr id="14" name="CustomShape 10"/>
          <p:cNvSpPr/>
          <p:nvPr/>
        </p:nvSpPr>
        <p:spPr>
          <a:xfrm>
            <a:off x="7507080" y="7063560"/>
            <a:ext cx="2654280" cy="317160"/>
          </a:xfrm>
          <a:prstGeom prst="rect">
            <a:avLst/>
          </a:prstGeom>
          <a:noFill/>
          <a:ln>
            <a:noFill/>
          </a:ln>
        </p:spPr>
        <p:txBody>
          <a:bodyPr lIns="99720" tIns="49680" rIns="99720" bIns="49680" anchor="ctr"/>
          <a:lstStyle/>
          <a:p>
            <a:pPr algn="r">
              <a:lnSpc>
                <a:spcPct val="100000"/>
              </a:lnSpc>
            </a:pPr>
            <a:r>
              <a:rPr lang="de-DE" sz="1000" b="1">
                <a:solidFill>
                  <a:srgbClr val="000000"/>
                </a:solidFill>
                <a:latin typeface="Arial Narrow"/>
              </a:rPr>
              <a:t>» www.leuphana.de</a:t>
            </a:r>
            <a:endParaRPr/>
          </a:p>
        </p:txBody>
      </p:sp>
      <p:pic>
        <p:nvPicPr>
          <p:cNvPr id="15" name="Picture 2"/>
          <p:cNvPicPr/>
          <p:nvPr/>
        </p:nvPicPr>
        <p:blipFill>
          <a:blip r:embed="rId19"/>
          <a:stretch>
            <a:fillRect/>
          </a:stretch>
        </p:blipFill>
        <p:spPr>
          <a:xfrm>
            <a:off x="7190280" y="648360"/>
            <a:ext cx="2448000" cy="77868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0" y="6877080"/>
            <a:ext cx="10693080" cy="697320"/>
          </a:xfrm>
          <a:prstGeom prst="rect">
            <a:avLst/>
          </a:prstGeom>
          <a:solidFill>
            <a:srgbClr val="BFC2BA"/>
          </a:solidFill>
          <a:ln w="25560">
            <a:noFill/>
          </a:ln>
        </p:spPr>
      </p:sp>
      <p:pic>
        <p:nvPicPr>
          <p:cNvPr id="51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4184640" y="376920"/>
            <a:ext cx="2323440" cy="375120"/>
          </a:xfrm>
          <a:prstGeom prst="rect">
            <a:avLst/>
          </a:prstGeom>
          <a:ln>
            <a:noFill/>
          </a:ln>
        </p:spPr>
      </p:pic>
      <p:sp>
        <p:nvSpPr>
          <p:cNvPr id="52" name="CustomShape 2"/>
          <p:cNvSpPr/>
          <p:nvPr/>
        </p:nvSpPr>
        <p:spPr>
          <a:xfrm>
            <a:off x="2303640" y="7135560"/>
            <a:ext cx="1530720" cy="31716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CustomShape 3"/>
          <p:cNvSpPr/>
          <p:nvPr/>
        </p:nvSpPr>
        <p:spPr>
          <a:xfrm>
            <a:off x="0" y="0"/>
            <a:ext cx="10693080" cy="7561080"/>
          </a:xfrm>
          <a:prstGeom prst="rect">
            <a:avLst/>
          </a:prstGeom>
          <a:noFill/>
          <a:ln w="25560">
            <a:solidFill>
              <a:srgbClr val="BFC2BA"/>
            </a:solidFill>
            <a:round/>
          </a:ln>
        </p:spPr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94000" y="2268360"/>
            <a:ext cx="9503640" cy="42483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Font typeface="Arial Narrow"/>
              <a:buChar char="—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Siebente Gliederungsebene &lt;Hier Text eingeben&gt;</a:t>
            </a:r>
            <a:endParaRPr/>
          </a:p>
          <a:p>
            <a:pPr lvl="2">
              <a:lnSpc>
                <a:spcPct val="100000"/>
              </a:lnSpc>
              <a:buFont typeface="Arial Narrow"/>
              <a:buChar char="—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&lt;Zweite Ebene&gt;</a:t>
            </a:r>
            <a:endParaRPr/>
          </a:p>
          <a:p>
            <a:pPr lvl="3">
              <a:lnSpc>
                <a:spcPct val="100000"/>
              </a:lnSpc>
              <a:buFont typeface="Arial Narrow"/>
              <a:buChar char="—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&lt;Dritte Ebene&gt;</a:t>
            </a:r>
            <a:endParaRPr/>
          </a:p>
          <a:p>
            <a:pPr lvl="4">
              <a:lnSpc>
                <a:spcPct val="100000"/>
              </a:lnSpc>
              <a:buFont typeface="Arial Narrow"/>
              <a:buChar char="—"/>
            </a:pPr>
            <a:r>
              <a:rPr lang="de-DE" sz="2400">
                <a:solidFill>
                  <a:srgbClr val="000000"/>
                </a:solidFill>
                <a:latin typeface="Arial Narrow"/>
              </a:rPr>
              <a:t>&lt;Vierte Ebene&gt;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5" name="PlaceHolder 5"/>
          <p:cNvSpPr>
            <a:spLocks noGrp="1"/>
          </p:cNvSpPr>
          <p:nvPr>
            <p:ph type="title"/>
          </p:nvPr>
        </p:nvSpPr>
        <p:spPr>
          <a:xfrm>
            <a:off x="594720" y="1152000"/>
            <a:ext cx="9503640" cy="6120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3000" b="1">
                <a:solidFill>
                  <a:srgbClr val="000000"/>
                </a:solidFill>
                <a:latin typeface="Arial Narrow"/>
              </a:rPr>
              <a:t>Klicken Sie, um das Format des Titeltextes zu bearbeiten&lt;Titel&gt;</a:t>
            </a:r>
            <a:endParaRPr/>
          </a:p>
        </p:txBody>
      </p:sp>
      <p:sp>
        <p:nvSpPr>
          <p:cNvPr id="56" name="PlaceHolder 6"/>
          <p:cNvSpPr>
            <a:spLocks noGrp="1"/>
          </p:cNvSpPr>
          <p:nvPr>
            <p:ph type="sldNum"/>
          </p:nvPr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DC944097-60DB-4611-8F29-B7CBE1A57F98}" type="slidenum">
              <a:rPr lang="de-DE" sz="1000" b="1">
                <a:solidFill>
                  <a:srgbClr val="000000"/>
                </a:solidFill>
                <a:latin typeface="Arial Narrow"/>
              </a:rPr>
              <a:t>‹Nr.›</a:t>
            </a:fld>
            <a:endParaRPr/>
          </a:p>
        </p:txBody>
      </p:sp>
      <p:sp>
        <p:nvSpPr>
          <p:cNvPr id="57" name="PlaceHolder 7"/>
          <p:cNvSpPr>
            <a:spLocks noGrp="1"/>
          </p:cNvSpPr>
          <p:nvPr>
            <p:ph type="ftr"/>
          </p:nvPr>
        </p:nvSpPr>
        <p:spPr>
          <a:xfrm>
            <a:off x="522000" y="7063560"/>
            <a:ext cx="477108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>
                <a:solidFill>
                  <a:srgbClr val="000000"/>
                </a:solidFill>
                <a:latin typeface="Arial Narrow"/>
              </a:rPr>
              <a:t>Prof. Dr. Jörg Philipp Terhechte</a:t>
            </a:r>
            <a:endParaRPr/>
          </a:p>
        </p:txBody>
      </p:sp>
      <p:sp>
        <p:nvSpPr>
          <p:cNvPr id="58" name="PlaceHolder 8"/>
          <p:cNvSpPr>
            <a:spLocks noGrp="1"/>
          </p:cNvSpPr>
          <p:nvPr>
            <p:ph type="dt"/>
          </p:nvPr>
        </p:nvSpPr>
        <p:spPr>
          <a:xfrm>
            <a:off x="7579080" y="7055280"/>
            <a:ext cx="1199160" cy="3164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1044000" y="4716719"/>
            <a:ext cx="6299640" cy="1512184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de-DE" sz="3200" b="1" dirty="0">
                <a:solidFill>
                  <a:srgbClr val="000000"/>
                </a:solidFill>
                <a:latin typeface="Arial Narrow"/>
              </a:rPr>
              <a:t>Europarechtliche und rechts-vergleichende Rahmenbedingungen für die Regulierung von Soziallotterien</a:t>
            </a:r>
          </a:p>
          <a:p>
            <a:pPr>
              <a:lnSpc>
                <a:spcPct val="90000"/>
              </a:lnSpc>
            </a:pPr>
            <a:endParaRPr lang="de-DE" sz="2000" b="1" dirty="0">
              <a:solidFill>
                <a:srgbClr val="000000"/>
              </a:solidFill>
              <a:latin typeface="Arial Narrow"/>
            </a:endParaRPr>
          </a:p>
          <a:p>
            <a:pPr>
              <a:lnSpc>
                <a:spcPct val="90000"/>
              </a:lnSpc>
            </a:pPr>
            <a:r>
              <a:rPr lang="de-DE" b="1" dirty="0">
                <a:solidFill>
                  <a:srgbClr val="000000"/>
                </a:solidFill>
                <a:latin typeface="Arial Narrow"/>
              </a:rPr>
              <a:t>Prof. Dr. Jörg Philipp </a:t>
            </a:r>
            <a:r>
              <a:rPr lang="de-DE" b="1" dirty="0" err="1">
                <a:solidFill>
                  <a:srgbClr val="000000"/>
                </a:solidFill>
                <a:latin typeface="Arial Narrow"/>
              </a:rPr>
              <a:t>Terhechte</a:t>
            </a:r>
            <a:r>
              <a:rPr lang="de-DE" b="1" dirty="0">
                <a:solidFill>
                  <a:srgbClr val="000000"/>
                </a:solidFill>
                <a:latin typeface="Arial Narrow"/>
              </a:rPr>
              <a:t>, </a:t>
            </a:r>
            <a:r>
              <a:rPr lang="de-DE" b="1" dirty="0" err="1">
                <a:solidFill>
                  <a:srgbClr val="000000"/>
                </a:solidFill>
                <a:latin typeface="Arial Narrow"/>
              </a:rPr>
              <a:t>MCIArb</a:t>
            </a:r>
            <a:r>
              <a:rPr lang="de-DE" b="1" dirty="0">
                <a:solidFill>
                  <a:srgbClr val="000000"/>
                </a:solidFill>
                <a:latin typeface="Arial Narrow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b="1" dirty="0" err="1">
                <a:solidFill>
                  <a:srgbClr val="000000"/>
                </a:solidFill>
                <a:latin typeface="Arial Narrow"/>
              </a:rPr>
              <a:t>Leuphana</a:t>
            </a:r>
            <a:r>
              <a:rPr lang="de-DE" b="1" dirty="0">
                <a:solidFill>
                  <a:srgbClr val="000000"/>
                </a:solidFill>
                <a:latin typeface="Arial Narrow"/>
              </a:rPr>
              <a:t> Center </a:t>
            </a:r>
            <a:r>
              <a:rPr lang="de-DE" b="1" dirty="0" err="1">
                <a:solidFill>
                  <a:srgbClr val="000000"/>
                </a:solidFill>
                <a:latin typeface="Arial Narrow"/>
              </a:rPr>
              <a:t>for</a:t>
            </a:r>
            <a:r>
              <a:rPr lang="de-DE" b="1" dirty="0">
                <a:solidFill>
                  <a:srgbClr val="000000"/>
                </a:solidFill>
                <a:latin typeface="Arial Narrow"/>
              </a:rPr>
              <a:t> Gaming Law &amp; Culture</a:t>
            </a:r>
          </a:p>
        </p:txBody>
      </p:sp>
      <p:sp>
        <p:nvSpPr>
          <p:cNvPr id="142" name="TextShape 2"/>
          <p:cNvSpPr txBox="1"/>
          <p:nvPr/>
        </p:nvSpPr>
        <p:spPr>
          <a:xfrm>
            <a:off x="622800" y="7063200"/>
            <a:ext cx="556308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Leuphana Law School / Prof. Dr. Jörg Philipp Terhechte</a:t>
            </a:r>
            <a:endParaRPr dirty="0"/>
          </a:p>
        </p:txBody>
      </p:sp>
      <p:pic>
        <p:nvPicPr>
          <p:cNvPr id="143" name="Bildplatzhalter 10"/>
          <p:cNvPicPr/>
          <p:nvPr/>
        </p:nvPicPr>
        <p:blipFill>
          <a:blip r:embed="rId2"/>
          <a:srcRect l="233" r="233"/>
          <a:stretch>
            <a:fillRect/>
          </a:stretch>
        </p:blipFill>
        <p:spPr>
          <a:xfrm>
            <a:off x="1044000" y="1440000"/>
            <a:ext cx="6299640" cy="2998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73854" y="2052439"/>
            <a:ext cx="9503640" cy="489662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594720" y="972319"/>
            <a:ext cx="9503640" cy="7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3200" b="1" kern="0" dirty="0" err="1">
                <a:ea typeface="ＭＳ Ｐゴシック" charset="-128"/>
              </a:rPr>
              <a:t>Übersicht</a:t>
            </a:r>
            <a:r>
              <a:rPr lang="en-US" sz="3200" b="1" kern="0" dirty="0">
                <a:ea typeface="ＭＳ Ｐゴシック" charset="-128"/>
              </a:rPr>
              <a:t> </a:t>
            </a:r>
            <a:endParaRPr lang="en-GB" sz="2400" dirty="0"/>
          </a:p>
        </p:txBody>
      </p:sp>
      <p:sp>
        <p:nvSpPr>
          <p:cNvPr id="151" name="TextShape 3"/>
          <p:cNvSpPr txBox="1"/>
          <p:nvPr/>
        </p:nvSpPr>
        <p:spPr>
          <a:xfrm>
            <a:off x="522000" y="7063560"/>
            <a:ext cx="727236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 Prof. Dr. Jörg Philipp Terhechte</a:t>
            </a:r>
            <a:endParaRPr dirty="0"/>
          </a:p>
        </p:txBody>
      </p:sp>
      <p:sp>
        <p:nvSpPr>
          <p:cNvPr id="153" name="TextShape 5"/>
          <p:cNvSpPr txBox="1"/>
          <p:nvPr/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4850F440-364A-4A2F-BC4B-7C725D8BF2F9}" type="slidenum">
              <a:rPr lang="de-DE" sz="1000" b="1">
                <a:solidFill>
                  <a:srgbClr val="000000"/>
                </a:solidFill>
                <a:latin typeface="Arial Narrow"/>
              </a:rPr>
              <a:t>2</a:t>
            </a:fld>
            <a:endParaRPr dirty="0"/>
          </a:p>
        </p:txBody>
      </p:sp>
      <p:sp>
        <p:nvSpPr>
          <p:cNvPr id="12" name="TextShape 1"/>
          <p:cNvSpPr txBox="1"/>
          <p:nvPr/>
        </p:nvSpPr>
        <p:spPr>
          <a:xfrm>
            <a:off x="600941" y="1908423"/>
            <a:ext cx="9503640" cy="4437314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0" hangingPunct="0">
              <a:spcBef>
                <a:spcPts val="1800"/>
              </a:spcBef>
              <a:buClr>
                <a:srgbClr val="86D1EC"/>
              </a:buClr>
              <a:buSzPct val="90000"/>
              <a:defRPr/>
            </a:pPr>
            <a:r>
              <a:rPr lang="en-IE" sz="2800" kern="0" dirty="0">
                <a:ea typeface="ＭＳ Ｐゴシック" charset="-128"/>
              </a:rPr>
              <a:t>I. </a:t>
            </a:r>
            <a:r>
              <a:rPr lang="en-IE" sz="2800" kern="0" dirty="0" err="1">
                <a:ea typeface="ＭＳ Ｐゴシック" charset="-128"/>
              </a:rPr>
              <a:t>Einführung</a:t>
            </a:r>
            <a:r>
              <a:rPr lang="en-IE" sz="2800" kern="0" dirty="0">
                <a:ea typeface="ＭＳ Ｐゴシック" charset="-128"/>
              </a:rPr>
              <a:t> </a:t>
            </a:r>
          </a:p>
          <a:p>
            <a:pPr algn="just" eaLnBrk="0" hangingPunct="0">
              <a:spcBef>
                <a:spcPts val="1800"/>
              </a:spcBef>
              <a:buClr>
                <a:srgbClr val="86D1EC"/>
              </a:buClr>
              <a:buSzPct val="90000"/>
              <a:defRPr/>
            </a:pPr>
            <a:r>
              <a:rPr lang="en-IE" sz="2800" kern="0" dirty="0">
                <a:ea typeface="ＭＳ Ｐゴシック" charset="-128"/>
              </a:rPr>
              <a:t>II. Stand der (</a:t>
            </a:r>
            <a:r>
              <a:rPr lang="en-IE" sz="2800" kern="0" dirty="0" err="1">
                <a:ea typeface="ＭＳ Ｐゴシック" charset="-128"/>
              </a:rPr>
              <a:t>rechtswissenschaftlichen</a:t>
            </a:r>
            <a:r>
              <a:rPr lang="en-IE" sz="2800" kern="0" dirty="0">
                <a:ea typeface="ＭＳ Ｐゴシック" charset="-128"/>
              </a:rPr>
              <a:t>) </a:t>
            </a:r>
            <a:r>
              <a:rPr lang="en-IE" sz="2800" kern="0" dirty="0" err="1">
                <a:ea typeface="ＭＳ Ｐゴシック" charset="-128"/>
              </a:rPr>
              <a:t>Forschung</a:t>
            </a:r>
            <a:r>
              <a:rPr lang="en-IE" sz="2800" kern="0" dirty="0">
                <a:ea typeface="ＭＳ Ｐゴシック" charset="-128"/>
              </a:rPr>
              <a:t> </a:t>
            </a:r>
          </a:p>
          <a:p>
            <a:pPr algn="just" eaLnBrk="0" hangingPunct="0">
              <a:spcBef>
                <a:spcPts val="1800"/>
              </a:spcBef>
              <a:buClr>
                <a:srgbClr val="86D1EC"/>
              </a:buClr>
              <a:buSzPct val="90000"/>
              <a:defRPr/>
            </a:pPr>
            <a:r>
              <a:rPr lang="en-IE" sz="2800" kern="0" dirty="0">
                <a:ea typeface="ＭＳ Ｐゴシック" charset="-128"/>
              </a:rPr>
              <a:t>III. </a:t>
            </a:r>
            <a:r>
              <a:rPr lang="en-IE" sz="2800" kern="0" dirty="0" err="1">
                <a:ea typeface="ＭＳ Ｐゴシック" charset="-128"/>
              </a:rPr>
              <a:t>Rechtslage</a:t>
            </a:r>
            <a:r>
              <a:rPr lang="en-IE" sz="2800" kern="0" dirty="0">
                <a:ea typeface="ＭＳ Ｐゴシック" charset="-128"/>
              </a:rPr>
              <a:t> in Deutschland</a:t>
            </a:r>
          </a:p>
          <a:p>
            <a:pPr algn="just" eaLnBrk="0" hangingPunct="0">
              <a:spcBef>
                <a:spcPts val="1800"/>
              </a:spcBef>
              <a:buClr>
                <a:srgbClr val="86D1EC"/>
              </a:buClr>
              <a:buSzPct val="90000"/>
              <a:defRPr/>
            </a:pPr>
            <a:r>
              <a:rPr lang="en-IE" sz="2800" kern="0" dirty="0">
                <a:ea typeface="ＭＳ Ｐゴシック" charset="-128"/>
              </a:rPr>
              <a:t>IV. </a:t>
            </a:r>
            <a:r>
              <a:rPr lang="en-IE" sz="2800" kern="0" dirty="0" err="1">
                <a:ea typeface="ＭＳ Ｐゴシック" charset="-128"/>
              </a:rPr>
              <a:t>Unionsrecht</a:t>
            </a:r>
            <a:r>
              <a:rPr lang="en-IE" sz="2800" kern="0" dirty="0">
                <a:ea typeface="ＭＳ Ｐゴシック" charset="-128"/>
              </a:rPr>
              <a:t> und </a:t>
            </a:r>
            <a:r>
              <a:rPr lang="en-IE" sz="2800" kern="0" dirty="0" err="1">
                <a:ea typeface="ＭＳ Ｐゴシック" charset="-128"/>
              </a:rPr>
              <a:t>Soziallotterien</a:t>
            </a:r>
            <a:r>
              <a:rPr lang="en-IE" sz="2800" kern="0" dirty="0">
                <a:ea typeface="ＭＳ Ｐゴシック" charset="-128"/>
              </a:rPr>
              <a:t> </a:t>
            </a:r>
          </a:p>
          <a:p>
            <a:pPr algn="just" eaLnBrk="0" hangingPunct="0">
              <a:spcBef>
                <a:spcPts val="1800"/>
              </a:spcBef>
              <a:buClr>
                <a:srgbClr val="86D1EC"/>
              </a:buClr>
              <a:buSzPct val="90000"/>
              <a:defRPr/>
            </a:pPr>
            <a:r>
              <a:rPr lang="en-IE" sz="2800" kern="0" dirty="0">
                <a:ea typeface="ＭＳ Ｐゴシック" charset="-128"/>
              </a:rPr>
              <a:t>V. </a:t>
            </a:r>
            <a:r>
              <a:rPr lang="en-IE" sz="2800" kern="0" dirty="0" err="1">
                <a:ea typeface="ＭＳ Ｐゴシック" charset="-128"/>
              </a:rPr>
              <a:t>Rechtsvergleichende</a:t>
            </a:r>
            <a:r>
              <a:rPr lang="en-IE" sz="2800" kern="0" dirty="0">
                <a:ea typeface="ＭＳ Ｐゴシック" charset="-128"/>
              </a:rPr>
              <a:t> </a:t>
            </a:r>
            <a:r>
              <a:rPr lang="en-IE" sz="2800" kern="0" dirty="0" err="1">
                <a:ea typeface="ＭＳ Ｐゴシック" charset="-128"/>
              </a:rPr>
              <a:t>Überlegungen</a:t>
            </a:r>
            <a:r>
              <a:rPr lang="en-IE" sz="2800" kern="0" dirty="0">
                <a:ea typeface="ＭＳ Ｐゴシック" charset="-128"/>
              </a:rPr>
              <a:t> </a:t>
            </a:r>
          </a:p>
          <a:p>
            <a:pPr algn="just" eaLnBrk="0" hangingPunct="0">
              <a:spcBef>
                <a:spcPts val="1800"/>
              </a:spcBef>
              <a:buClr>
                <a:srgbClr val="86D1EC"/>
              </a:buClr>
              <a:buSzPct val="90000"/>
              <a:defRPr/>
            </a:pPr>
            <a:r>
              <a:rPr lang="en-IE" sz="2800" kern="0" dirty="0">
                <a:ea typeface="ＭＳ Ｐゴシック" charset="-128"/>
              </a:rPr>
              <a:t>VI. </a:t>
            </a:r>
            <a:r>
              <a:rPr lang="en-IE" sz="2800" kern="0" dirty="0" err="1">
                <a:ea typeface="ＭＳ Ｐゴシック" charset="-128"/>
              </a:rPr>
              <a:t>Schlussfolgerungen</a:t>
            </a:r>
            <a:r>
              <a:rPr lang="en-IE" sz="2800" kern="0" dirty="0">
                <a:ea typeface="ＭＳ Ｐゴシック" charset="-128"/>
              </a:rPr>
              <a:t> </a:t>
            </a:r>
          </a:p>
          <a:p>
            <a:pPr algn="just"/>
            <a:endParaRPr lang="en-GB" sz="2800" dirty="0">
              <a:latin typeface="Arial Narrow" pitchFamily="34" charset="0"/>
            </a:endParaRPr>
          </a:p>
          <a:p>
            <a:pPr algn="just">
              <a:lnSpc>
                <a:spcPct val="100000"/>
              </a:lnSpc>
            </a:pPr>
            <a:endParaRPr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05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73854" y="2052439"/>
            <a:ext cx="9503640" cy="489662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594720" y="972319"/>
            <a:ext cx="9503640" cy="7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ea typeface="ＭＳ Ｐゴシック" charset="-128"/>
              </a:rPr>
              <a:t>I. </a:t>
            </a:r>
            <a:r>
              <a:rPr lang="en-US" sz="3200" b="1" kern="0" dirty="0" err="1">
                <a:ea typeface="ＭＳ Ｐゴシック" charset="-128"/>
              </a:rPr>
              <a:t>Einführung</a:t>
            </a:r>
            <a:endParaRPr lang="en-GB" sz="2400" dirty="0"/>
          </a:p>
        </p:txBody>
      </p:sp>
      <p:sp>
        <p:nvSpPr>
          <p:cNvPr id="151" name="TextShape 3"/>
          <p:cNvSpPr txBox="1"/>
          <p:nvPr/>
        </p:nvSpPr>
        <p:spPr>
          <a:xfrm>
            <a:off x="522000" y="7063560"/>
            <a:ext cx="727236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 Prof. Dr. Jörg Philipp Terhechte</a:t>
            </a:r>
            <a:endParaRPr dirty="0"/>
          </a:p>
        </p:txBody>
      </p:sp>
      <p:sp>
        <p:nvSpPr>
          <p:cNvPr id="153" name="TextShape 5"/>
          <p:cNvSpPr txBox="1"/>
          <p:nvPr/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4850F440-364A-4A2F-BC4B-7C725D8BF2F9}" type="slidenum">
              <a:rPr lang="de-DE" sz="1000" b="1">
                <a:solidFill>
                  <a:srgbClr val="000000"/>
                </a:solidFill>
                <a:latin typeface="Arial Narrow"/>
              </a:rPr>
              <a:t>3</a:t>
            </a:fld>
            <a:endParaRPr dirty="0"/>
          </a:p>
        </p:txBody>
      </p:sp>
      <p:sp>
        <p:nvSpPr>
          <p:cNvPr id="12" name="TextShape 1"/>
          <p:cNvSpPr txBox="1"/>
          <p:nvPr/>
        </p:nvSpPr>
        <p:spPr>
          <a:xfrm>
            <a:off x="600941" y="1908423"/>
            <a:ext cx="9503640" cy="4437314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Soziallotterien – zweite Phase?</a:t>
            </a:r>
          </a:p>
          <a:p>
            <a:pPr algn="just"/>
            <a:r>
              <a:rPr lang="de-DE" sz="2800" dirty="0"/>
              <a:t> 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Begriff </a:t>
            </a:r>
          </a:p>
          <a:p>
            <a:pPr algn="just"/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Bedeutung für den deutschen „Markt“</a:t>
            </a:r>
          </a:p>
          <a:p>
            <a:pPr algn="just"/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Rolle des Unionsrechts</a:t>
            </a:r>
          </a:p>
          <a:p>
            <a:pPr algn="just"/>
            <a:r>
              <a:rPr lang="de-DE" sz="2800" dirty="0"/>
              <a:t> 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Rolle der Rechtsvergleichung </a:t>
            </a:r>
          </a:p>
          <a:p>
            <a:pPr algn="just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980114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73854" y="2052439"/>
            <a:ext cx="9503640" cy="489662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594720" y="972319"/>
            <a:ext cx="9503640" cy="7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ea typeface="ＭＳ Ｐゴシック" charset="-128"/>
              </a:rPr>
              <a:t>II. Stand der </a:t>
            </a:r>
            <a:r>
              <a:rPr lang="en-US" sz="3200" b="1" kern="0" dirty="0" err="1">
                <a:ea typeface="ＭＳ Ｐゴシック" charset="-128"/>
              </a:rPr>
              <a:t>rechtswissenschaftlichen</a:t>
            </a:r>
            <a:r>
              <a:rPr lang="en-US" sz="3200" b="1" kern="0" dirty="0">
                <a:ea typeface="ＭＳ Ｐゴシック" charset="-128"/>
              </a:rPr>
              <a:t> </a:t>
            </a:r>
            <a:r>
              <a:rPr lang="en-US" sz="3200" b="1" kern="0" dirty="0" err="1">
                <a:ea typeface="ＭＳ Ｐゴシック" charset="-128"/>
              </a:rPr>
              <a:t>Forschung</a:t>
            </a:r>
            <a:r>
              <a:rPr lang="en-US" sz="3200" b="1" kern="0" dirty="0">
                <a:ea typeface="ＭＳ Ｐゴシック" charset="-128"/>
              </a:rPr>
              <a:t> </a:t>
            </a:r>
            <a:endParaRPr lang="en-GB" sz="2400" dirty="0"/>
          </a:p>
        </p:txBody>
      </p:sp>
      <p:sp>
        <p:nvSpPr>
          <p:cNvPr id="151" name="TextShape 3"/>
          <p:cNvSpPr txBox="1"/>
          <p:nvPr/>
        </p:nvSpPr>
        <p:spPr>
          <a:xfrm>
            <a:off x="522000" y="7063560"/>
            <a:ext cx="727236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 Prof. Dr. Jörg Philipp Terhechte</a:t>
            </a:r>
            <a:endParaRPr dirty="0"/>
          </a:p>
        </p:txBody>
      </p:sp>
      <p:sp>
        <p:nvSpPr>
          <p:cNvPr id="153" name="TextShape 5"/>
          <p:cNvSpPr txBox="1"/>
          <p:nvPr/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4850F440-364A-4A2F-BC4B-7C725D8BF2F9}" type="slidenum">
              <a:rPr lang="de-DE" sz="1000" b="1">
                <a:solidFill>
                  <a:srgbClr val="000000"/>
                </a:solidFill>
                <a:latin typeface="Arial Narrow"/>
              </a:rPr>
              <a:t>4</a:t>
            </a:fld>
            <a:endParaRPr dirty="0"/>
          </a:p>
        </p:txBody>
      </p:sp>
      <p:sp>
        <p:nvSpPr>
          <p:cNvPr id="12" name="TextShape 1"/>
          <p:cNvSpPr txBox="1"/>
          <p:nvPr/>
        </p:nvSpPr>
        <p:spPr>
          <a:xfrm>
            <a:off x="600941" y="2052439"/>
            <a:ext cx="9503640" cy="4293298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 algn="just">
              <a:buFont typeface="Symbol" pitchFamily="2" charset="2"/>
              <a:buChar char="-"/>
            </a:pPr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Bislang kaum erforscht 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Eher tradierte Herangehensweise (einheitlicher Regulierungsrahmen)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Verfassungsrechtliche Erwägungen 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Unionsrecht als Rahmen 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Rechtsvergleichung als „fünfte Methode“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Öffentliche Wahrnehmung von Soziallotterien und Rechtswissenschaft</a:t>
            </a:r>
          </a:p>
          <a:p>
            <a:pPr algn="just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973724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73854" y="2052439"/>
            <a:ext cx="9503640" cy="489662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594720" y="972319"/>
            <a:ext cx="9503640" cy="7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ea typeface="ＭＳ Ｐゴシック" charset="-128"/>
              </a:rPr>
              <a:t>III. </a:t>
            </a:r>
            <a:r>
              <a:rPr lang="en-US" sz="3200" b="1" kern="0" dirty="0" err="1">
                <a:ea typeface="ＭＳ Ｐゴシック" charset="-128"/>
              </a:rPr>
              <a:t>Rechtslage</a:t>
            </a:r>
            <a:r>
              <a:rPr lang="en-US" sz="3200" b="1" kern="0" dirty="0">
                <a:ea typeface="ＭＳ Ｐゴシック" charset="-128"/>
              </a:rPr>
              <a:t> in Deutschland</a:t>
            </a:r>
            <a:endParaRPr lang="en-GB" sz="2400" dirty="0"/>
          </a:p>
        </p:txBody>
      </p:sp>
      <p:sp>
        <p:nvSpPr>
          <p:cNvPr id="151" name="TextShape 3"/>
          <p:cNvSpPr txBox="1"/>
          <p:nvPr/>
        </p:nvSpPr>
        <p:spPr>
          <a:xfrm>
            <a:off x="522000" y="7063560"/>
            <a:ext cx="727236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 Prof. Dr. Jörg Philipp Terhechte</a:t>
            </a:r>
            <a:endParaRPr dirty="0"/>
          </a:p>
        </p:txBody>
      </p:sp>
      <p:sp>
        <p:nvSpPr>
          <p:cNvPr id="153" name="TextShape 5"/>
          <p:cNvSpPr txBox="1"/>
          <p:nvPr/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4850F440-364A-4A2F-BC4B-7C725D8BF2F9}" type="slidenum">
              <a:rPr lang="de-DE" sz="1000" b="1">
                <a:solidFill>
                  <a:srgbClr val="000000"/>
                </a:solidFill>
                <a:latin typeface="Arial Narrow"/>
              </a:rPr>
              <a:t>5</a:t>
            </a:fld>
            <a:endParaRPr dirty="0"/>
          </a:p>
        </p:txBody>
      </p:sp>
      <p:sp>
        <p:nvSpPr>
          <p:cNvPr id="12" name="TextShape 1"/>
          <p:cNvSpPr txBox="1"/>
          <p:nvPr/>
        </p:nvSpPr>
        <p:spPr>
          <a:xfrm>
            <a:off x="600941" y="1908423"/>
            <a:ext cx="9503640" cy="4437314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Prinzipielle Einordnung nach </a:t>
            </a:r>
            <a:r>
              <a:rPr lang="de-DE" sz="2800" dirty="0" err="1"/>
              <a:t>GlüStV</a:t>
            </a:r>
            <a:endParaRPr lang="de-DE" sz="2800" dirty="0"/>
          </a:p>
          <a:p>
            <a:pPr algn="just"/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Sonderform des Glücksspiels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Ausschluss erwerbswirtschaftlicher Veranstaltung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geringes bzw. gar kein Suchtpotential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Gemeinwohlbezug von besonderer Bedeutung</a:t>
            </a:r>
          </a:p>
          <a:p>
            <a:pPr lvl="1" algn="just"/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Geschlossener „Markt“?  </a:t>
            </a:r>
          </a:p>
          <a:p>
            <a:pPr marL="457200" indent="-457200" algn="just">
              <a:buFont typeface="Symbol" pitchFamily="2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5689967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73854" y="2052439"/>
            <a:ext cx="9503640" cy="489662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594720" y="972319"/>
            <a:ext cx="9503640" cy="7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3200" b="1" dirty="0"/>
              <a:t>IV. Unionsrecht und Soziallotterien</a:t>
            </a:r>
            <a:endParaRPr lang="en-GB" sz="2400" b="1" dirty="0"/>
          </a:p>
        </p:txBody>
      </p:sp>
      <p:sp>
        <p:nvSpPr>
          <p:cNvPr id="151" name="TextShape 3"/>
          <p:cNvSpPr txBox="1"/>
          <p:nvPr/>
        </p:nvSpPr>
        <p:spPr>
          <a:xfrm>
            <a:off x="522000" y="7063560"/>
            <a:ext cx="727236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 Prof. Dr. Jörg Philipp Terhechte</a:t>
            </a:r>
            <a:endParaRPr dirty="0"/>
          </a:p>
        </p:txBody>
      </p:sp>
      <p:sp>
        <p:nvSpPr>
          <p:cNvPr id="153" name="TextShape 5"/>
          <p:cNvSpPr txBox="1"/>
          <p:nvPr/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4850F440-364A-4A2F-BC4B-7C725D8BF2F9}" type="slidenum">
              <a:rPr lang="de-DE" sz="1000" b="1">
                <a:solidFill>
                  <a:srgbClr val="000000"/>
                </a:solidFill>
                <a:latin typeface="Arial Narrow"/>
              </a:rPr>
              <a:t>6</a:t>
            </a:fld>
            <a:endParaRPr dirty="0"/>
          </a:p>
        </p:txBody>
      </p:sp>
      <p:sp>
        <p:nvSpPr>
          <p:cNvPr id="12" name="TextShape 1"/>
          <p:cNvSpPr txBox="1"/>
          <p:nvPr/>
        </p:nvSpPr>
        <p:spPr>
          <a:xfrm>
            <a:off x="600941" y="1908423"/>
            <a:ext cx="9503640" cy="4437314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Anwendungsbereich des Unionsrechts eröffnet?</a:t>
            </a:r>
          </a:p>
          <a:p>
            <a:pPr algn="just"/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EU-Recht und Lotteriemonopol </a:t>
            </a:r>
          </a:p>
          <a:p>
            <a:pPr algn="just"/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Unionsrecht und Soziallotterien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Gemeinnützigkeit als indirekte Diskriminierung?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(Stichwort: Inlandbezug, „Ansehen der BRD im Ausland“)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Gemeinnützigkeit im “offenen Steuerstaat“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Allgemein: Kohärenz der Regelungen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“Kleine Soziallotterien“ und Kohärenz (§ 18 </a:t>
            </a:r>
            <a:r>
              <a:rPr lang="de-DE" sz="2400" dirty="0" err="1"/>
              <a:t>GlüStV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14880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73854" y="2052439"/>
            <a:ext cx="9503640" cy="489662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594720" y="972319"/>
            <a:ext cx="9503640" cy="7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3200" b="1" dirty="0"/>
              <a:t>V. Rechtsvergleichende Überlegungen </a:t>
            </a:r>
            <a:endParaRPr lang="en-GB" sz="2400" b="1" dirty="0"/>
          </a:p>
        </p:txBody>
      </p:sp>
      <p:sp>
        <p:nvSpPr>
          <p:cNvPr id="151" name="TextShape 3"/>
          <p:cNvSpPr txBox="1"/>
          <p:nvPr/>
        </p:nvSpPr>
        <p:spPr>
          <a:xfrm>
            <a:off x="522000" y="7063560"/>
            <a:ext cx="727236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 Prof. Dr. Jörg Philipp Terhechte</a:t>
            </a:r>
            <a:endParaRPr dirty="0"/>
          </a:p>
        </p:txBody>
      </p:sp>
      <p:sp>
        <p:nvSpPr>
          <p:cNvPr id="153" name="TextShape 5"/>
          <p:cNvSpPr txBox="1"/>
          <p:nvPr/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4850F440-364A-4A2F-BC4B-7C725D8BF2F9}" type="slidenum">
              <a:rPr lang="de-DE" sz="1000" b="1">
                <a:solidFill>
                  <a:srgbClr val="000000"/>
                </a:solidFill>
                <a:latin typeface="Arial Narrow"/>
              </a:rPr>
              <a:t>7</a:t>
            </a:fld>
            <a:endParaRPr dirty="0"/>
          </a:p>
        </p:txBody>
      </p:sp>
      <p:sp>
        <p:nvSpPr>
          <p:cNvPr id="12" name="TextShape 1"/>
          <p:cNvSpPr txBox="1"/>
          <p:nvPr/>
        </p:nvSpPr>
        <p:spPr>
          <a:xfrm>
            <a:off x="600941" y="1908423"/>
            <a:ext cx="9503640" cy="4437314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Rechtslage in Schweden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Marktanteil 17 %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Lotteriemonopol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Aber: Keine Produktrestriktionen (Stichwort: Kohärenz)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Rechtslage im Vereinigten Königreich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Wichtige Rolle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Ausdifferenzierte Regulierung </a:t>
            </a:r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Rechtslage in den Niederlanden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Grundlegendes Urteil des </a:t>
            </a:r>
            <a:r>
              <a:rPr lang="de-DE" sz="2400" dirty="0" err="1"/>
              <a:t>Raad</a:t>
            </a:r>
            <a:r>
              <a:rPr lang="de-DE" sz="2400" dirty="0"/>
              <a:t> van State 2018 (ECLI:NL:RVS:2018:1466)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Reform (Keine Gefahren, Liberalisierung, Anreize)</a:t>
            </a:r>
          </a:p>
        </p:txBody>
      </p:sp>
    </p:spTree>
    <p:extLst>
      <p:ext uri="{BB962C8B-B14F-4D97-AF65-F5344CB8AC3E}">
        <p14:creationId xmlns:p14="http://schemas.microsoft.com/office/powerpoint/2010/main" val="5894576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73854" y="2052439"/>
            <a:ext cx="9503640" cy="489662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594720" y="972319"/>
            <a:ext cx="9503640" cy="7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3200" b="1" dirty="0"/>
              <a:t>VI. Schlussfolgerungen </a:t>
            </a:r>
            <a:endParaRPr lang="en-GB" sz="2400" b="1" dirty="0"/>
          </a:p>
        </p:txBody>
      </p:sp>
      <p:sp>
        <p:nvSpPr>
          <p:cNvPr id="151" name="TextShape 3"/>
          <p:cNvSpPr txBox="1"/>
          <p:nvPr/>
        </p:nvSpPr>
        <p:spPr>
          <a:xfrm>
            <a:off x="522000" y="7063560"/>
            <a:ext cx="727236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 Prof. Dr. Jörg Philipp Terhechte</a:t>
            </a:r>
            <a:endParaRPr dirty="0"/>
          </a:p>
        </p:txBody>
      </p:sp>
      <p:sp>
        <p:nvSpPr>
          <p:cNvPr id="153" name="TextShape 5"/>
          <p:cNvSpPr txBox="1"/>
          <p:nvPr/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4850F440-364A-4A2F-BC4B-7C725D8BF2F9}" type="slidenum">
              <a:rPr lang="de-DE" sz="1000" b="1">
                <a:solidFill>
                  <a:srgbClr val="000000"/>
                </a:solidFill>
                <a:latin typeface="Arial Narrow"/>
              </a:rPr>
              <a:t>8</a:t>
            </a:fld>
            <a:endParaRPr dirty="0"/>
          </a:p>
        </p:txBody>
      </p:sp>
      <p:sp>
        <p:nvSpPr>
          <p:cNvPr id="12" name="TextShape 1"/>
          <p:cNvSpPr txBox="1"/>
          <p:nvPr/>
        </p:nvSpPr>
        <p:spPr>
          <a:xfrm>
            <a:off x="600941" y="1908423"/>
            <a:ext cx="9503640" cy="4437314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Unionsrecht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Allgemeine Bedeutung 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Kohärenz zweifelhaft/Gemeinnützigkeit neu definieren?</a:t>
            </a:r>
          </a:p>
          <a:p>
            <a:pPr marL="457200" indent="-457200" algn="just">
              <a:buFont typeface="Symbol" pitchFamily="2" charset="2"/>
              <a:buChar char="-"/>
            </a:pPr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Rechtsvergleichung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Unterschiedliche Einschätzung der „Gefährlichkeit“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Lernen durch unterschiedliche Regulierungsansätze (Wettbewerb der Regulierungen)</a:t>
            </a:r>
          </a:p>
          <a:p>
            <a:pPr marL="914400" lvl="1" indent="-457200" algn="just">
              <a:buFont typeface="Symbol" pitchFamily="2" charset="2"/>
              <a:buChar char="-"/>
            </a:pPr>
            <a:r>
              <a:rPr lang="de-DE" sz="2400" dirty="0"/>
              <a:t>“Lokale Projekte“ / “lokale Sinnstiftung“ (GB)</a:t>
            </a:r>
          </a:p>
          <a:p>
            <a:pPr marL="457200" indent="-457200" algn="just">
              <a:buFont typeface="Symbol" pitchFamily="2" charset="2"/>
              <a:buChar char="-"/>
            </a:pPr>
            <a:endParaRPr lang="de-DE" sz="2800" dirty="0"/>
          </a:p>
          <a:p>
            <a:pPr marL="457200" indent="-457200" algn="just">
              <a:buFont typeface="Symbol" pitchFamily="2" charset="2"/>
              <a:buChar char="-"/>
            </a:pPr>
            <a:r>
              <a:rPr lang="de-DE" sz="2800" dirty="0"/>
              <a:t>Neue Herausforderungen </a:t>
            </a:r>
          </a:p>
          <a:p>
            <a:pPr marL="457200" indent="-457200" algn="just">
              <a:buFont typeface="Symbol" pitchFamily="2" charset="2"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957825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73854" y="2052439"/>
            <a:ext cx="9503640" cy="489662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594720" y="972319"/>
            <a:ext cx="9503640" cy="7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en-GB" sz="2400" b="1" dirty="0"/>
          </a:p>
        </p:txBody>
      </p:sp>
      <p:sp>
        <p:nvSpPr>
          <p:cNvPr id="151" name="TextShape 3"/>
          <p:cNvSpPr txBox="1"/>
          <p:nvPr/>
        </p:nvSpPr>
        <p:spPr>
          <a:xfrm>
            <a:off x="522000" y="7063560"/>
            <a:ext cx="7272360" cy="317160"/>
          </a:xfrm>
          <a:prstGeom prst="rect">
            <a:avLst/>
          </a:prstGeom>
        </p:spPr>
        <p:txBody>
          <a:bodyPr lIns="99720" tIns="49680" rIns="99720" bIns="49680" anchor="ctr"/>
          <a:lstStyle/>
          <a:p>
            <a:pPr>
              <a:lnSpc>
                <a:spcPct val="100000"/>
              </a:lnSpc>
            </a:pPr>
            <a:r>
              <a:rPr lang="de-DE" sz="1000" b="1" dirty="0">
                <a:solidFill>
                  <a:srgbClr val="000000"/>
                </a:solidFill>
                <a:latin typeface="Arial Narrow"/>
              </a:rPr>
              <a:t> Prof. Dr. Jörg Philipp Terhechte</a:t>
            </a:r>
            <a:endParaRPr dirty="0"/>
          </a:p>
        </p:txBody>
      </p:sp>
      <p:sp>
        <p:nvSpPr>
          <p:cNvPr id="153" name="TextShape 5"/>
          <p:cNvSpPr txBox="1"/>
          <p:nvPr/>
        </p:nvSpPr>
        <p:spPr>
          <a:xfrm>
            <a:off x="9379080" y="7055280"/>
            <a:ext cx="707040" cy="316440"/>
          </a:xfrm>
          <a:prstGeom prst="rect">
            <a:avLst/>
          </a:prstGeom>
        </p:spPr>
        <p:txBody>
          <a:bodyPr rIns="0" anchor="ctr"/>
          <a:lstStyle/>
          <a:p>
            <a:pPr algn="r">
              <a:lnSpc>
                <a:spcPct val="100000"/>
              </a:lnSpc>
            </a:pPr>
            <a:fld id="{4850F440-364A-4A2F-BC4B-7C725D8BF2F9}" type="slidenum">
              <a:rPr lang="de-DE" sz="1000" b="1">
                <a:solidFill>
                  <a:srgbClr val="000000"/>
                </a:solidFill>
                <a:latin typeface="Arial Narrow"/>
              </a:rPr>
              <a:t>9</a:t>
            </a:fld>
            <a:endParaRPr dirty="0"/>
          </a:p>
        </p:txBody>
      </p:sp>
      <p:sp>
        <p:nvSpPr>
          <p:cNvPr id="12" name="TextShape 1"/>
          <p:cNvSpPr txBox="1"/>
          <p:nvPr/>
        </p:nvSpPr>
        <p:spPr>
          <a:xfrm>
            <a:off x="600941" y="1908423"/>
            <a:ext cx="9503640" cy="4437314"/>
          </a:xfrm>
          <a:prstGeom prst="rect">
            <a:avLst/>
          </a:prstGeom>
        </p:spPr>
        <p:txBody>
          <a:bodyPr lIns="0" tIns="0" rIns="0" bIns="0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de-DE" sz="8000" dirty="0">
              <a:solidFill>
                <a:prstClr val="black"/>
              </a:solidFill>
              <a:latin typeface="+mj-lt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de-DE" sz="8000" dirty="0">
                <a:solidFill>
                  <a:prstClr val="black"/>
                </a:solidFill>
                <a:latin typeface="+mj-lt"/>
              </a:rPr>
              <a:t>Vielen Dank!</a:t>
            </a:r>
          </a:p>
          <a:p>
            <a:pPr algn="just"/>
            <a:endParaRPr lang="de-DE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78564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Benutzerdefiniert</PresentationFormat>
  <Paragraphs>98</Paragraphs>
  <Slides>9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</dc:creator>
  <cp:lastModifiedBy>Glasenapp</cp:lastModifiedBy>
  <cp:revision>518</cp:revision>
  <dcterms:modified xsi:type="dcterms:W3CDTF">2018-12-05T19:50:33Z</dcterms:modified>
</cp:coreProperties>
</file>