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58" r:id="rId4"/>
    <p:sldId id="295" r:id="rId5"/>
    <p:sldId id="297" r:id="rId6"/>
    <p:sldId id="298" r:id="rId7"/>
    <p:sldId id="302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399427C-E922-4CF8-8D67-85AC1F2953AC}">
          <p14:sldIdLst>
            <p14:sldId id="256"/>
            <p14:sldId id="288"/>
            <p14:sldId id="258"/>
            <p14:sldId id="295"/>
            <p14:sldId id="297"/>
            <p14:sldId id="298"/>
            <p14:sldId id="302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16D"/>
    <a:srgbClr val="86133D"/>
    <a:srgbClr val="135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2"/>
    <p:restoredTop sz="94659"/>
  </p:normalViewPr>
  <p:slideViewPr>
    <p:cSldViewPr snapToGrid="0" snapToObjects="1">
      <p:cViewPr varScale="1">
        <p:scale>
          <a:sx n="91" d="100"/>
          <a:sy n="91" d="100"/>
        </p:scale>
        <p:origin x="730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CE2C-613B-6D4A-8418-6A6CA328092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FABA-C42F-DC47-A4C1-B147839B38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9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17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7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30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85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8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61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49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FFABA-C42F-DC47-A4C1-B147839B38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9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01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FABA-C42F-DC47-A4C1-B147839B38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45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/>
          <p:nvPr userDrawn="1"/>
        </p:nvGrpSpPr>
        <p:grpSpPr>
          <a:xfrm>
            <a:off x="8207828" y="4811486"/>
            <a:ext cx="3975635" cy="2046514"/>
            <a:chOff x="8207828" y="4811486"/>
            <a:chExt cx="3975635" cy="2046514"/>
          </a:xfrm>
        </p:grpSpPr>
        <p:sp>
          <p:nvSpPr>
            <p:cNvPr id="17" name="Rechteck 16"/>
            <p:cNvSpPr/>
            <p:nvPr userDrawn="1"/>
          </p:nvSpPr>
          <p:spPr>
            <a:xfrm>
              <a:off x="8207828" y="4811486"/>
              <a:ext cx="3975635" cy="2046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Bild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050" y="5082335"/>
              <a:ext cx="2160000" cy="867614"/>
            </a:xfrm>
            <a:prstGeom prst="rect">
              <a:avLst/>
            </a:prstGeom>
          </p:spPr>
        </p:pic>
      </p:grpSp>
      <p:pic>
        <p:nvPicPr>
          <p:cNvPr id="19" name="Picture 48" descr="AM_Claim_RGB_BIG_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25936" y="5765800"/>
            <a:ext cx="2160000" cy="1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613" y="559678"/>
            <a:ext cx="11079525" cy="1325563"/>
          </a:xfrm>
        </p:spPr>
        <p:txBody>
          <a:bodyPr/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3" y="1994514"/>
            <a:ext cx="9106511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 | vertraulich − nur für interne Zwecke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50863" y="6125632"/>
            <a:ext cx="1207229" cy="365125"/>
          </a:xfrm>
          <a:prstGeom prst="rect">
            <a:avLst/>
          </a:prstGeom>
        </p:spPr>
        <p:txBody>
          <a:bodyPr/>
          <a:lstStyle/>
          <a:p>
            <a:fld id="{7585C3CB-6F71-A244-B899-6CB7342DA4A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52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613" y="559678"/>
            <a:ext cx="11079525" cy="1325563"/>
          </a:xfrm>
        </p:spPr>
        <p:txBody>
          <a:bodyPr/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2" y="1994514"/>
            <a:ext cx="5400000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 | vertraulich − nur für interne Zwecke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50863" y="6125632"/>
            <a:ext cx="1207229" cy="365125"/>
          </a:xfrm>
          <a:prstGeom prst="rect">
            <a:avLst/>
          </a:prstGeom>
        </p:spPr>
        <p:txBody>
          <a:bodyPr/>
          <a:lstStyle/>
          <a:p>
            <a:fld id="{7585C3CB-6F71-A244-B899-6CB7342DA4A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F70804F-6358-BC4D-86B3-77AF5E6D11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138" y="1994514"/>
            <a:ext cx="5400000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76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613" y="559678"/>
            <a:ext cx="11079525" cy="1325563"/>
          </a:xfrm>
        </p:spPr>
        <p:txBody>
          <a:bodyPr/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4" y="1994514"/>
            <a:ext cx="3600000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 | vertraulich − nur für interne Zwecke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50863" y="6125632"/>
            <a:ext cx="1207229" cy="365125"/>
          </a:xfrm>
          <a:prstGeom prst="rect">
            <a:avLst/>
          </a:prstGeom>
        </p:spPr>
        <p:txBody>
          <a:bodyPr/>
          <a:lstStyle/>
          <a:p>
            <a:fld id="{7585C3CB-6F71-A244-B899-6CB7342DA4A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F70804F-6358-BC4D-86B3-77AF5E6D11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1376" y="1994514"/>
            <a:ext cx="3600000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E973E2F-8918-AF4E-967B-01596CE396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1138" y="1994514"/>
            <a:ext cx="3600000" cy="3595074"/>
          </a:xfrm>
          <a:prstGeom prst="rect">
            <a:avLst/>
          </a:prstGeom>
        </p:spPr>
        <p:txBody>
          <a:bodyPr tIns="0" bIns="0"/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401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7213" y="555625"/>
            <a:ext cx="10366511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58686" y="6125632"/>
            <a:ext cx="5152177" cy="36594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Thema | vertraulich − nur für interne Zwecke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0863" y="6125634"/>
            <a:ext cx="1192481" cy="36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fld id="{7585C3CB-6F71-A244-B899-6CB7342DA4A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02" y="6057768"/>
            <a:ext cx="1080000" cy="43380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0863" y="1996511"/>
            <a:ext cx="9101702" cy="35930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b="1" dirty="0">
                <a:solidFill>
                  <a:srgbClr val="6A6A69"/>
                </a:solidFill>
                <a:effectLst/>
                <a:latin typeface="Arial" charset="0"/>
              </a:rPr>
              <a:t>Gliederungsebene 1 (16 </a:t>
            </a:r>
            <a:r>
              <a:rPr lang="de-DE" b="1" dirty="0" err="1">
                <a:solidFill>
                  <a:srgbClr val="6A6A69"/>
                </a:solidFill>
                <a:effectLst/>
                <a:latin typeface="Arial" charset="0"/>
              </a:rPr>
              <a:t>pt</a:t>
            </a:r>
            <a:r>
              <a:rPr lang="de-DE" b="1" dirty="0">
                <a:solidFill>
                  <a:srgbClr val="6A6A69"/>
                </a:solidFill>
                <a:effectLst/>
                <a:latin typeface="Arial" charset="0"/>
              </a:rPr>
              <a:t>) – z.B. für eine weitere Überschrift</a:t>
            </a:r>
            <a:endParaRPr lang="de-DE" dirty="0">
              <a:solidFill>
                <a:srgbClr val="6A6A69"/>
              </a:solidFill>
              <a:effectLst/>
              <a:latin typeface="Arial" charset="0"/>
            </a:endParaRPr>
          </a:p>
          <a:p>
            <a:pPr lvl="1"/>
            <a:r>
              <a:rPr lang="de-DE" dirty="0">
                <a:solidFill>
                  <a:srgbClr val="6A6A69"/>
                </a:solidFill>
                <a:effectLst/>
                <a:latin typeface="Arial" charset="0"/>
              </a:rPr>
              <a:t>Gliederungsebene 2 (16 </a:t>
            </a:r>
            <a:r>
              <a:rPr lang="de-DE" dirty="0" err="1">
                <a:solidFill>
                  <a:srgbClr val="6A6A69"/>
                </a:solidFill>
                <a:effectLst/>
                <a:latin typeface="Arial" charset="0"/>
              </a:rPr>
              <a:t>pt</a:t>
            </a:r>
            <a:r>
              <a:rPr lang="de-DE" dirty="0">
                <a:solidFill>
                  <a:srgbClr val="6A6A69"/>
                </a:solidFill>
                <a:effectLst/>
                <a:latin typeface="Arial" charset="0"/>
              </a:rPr>
              <a:t>) – z.B. für Fließtext</a:t>
            </a:r>
          </a:p>
          <a:p>
            <a:pPr lvl="2"/>
            <a:r>
              <a:rPr lang="de-DE" dirty="0">
                <a:solidFill>
                  <a:srgbClr val="6A6A69"/>
                </a:solidFill>
                <a:effectLst/>
                <a:latin typeface="Arial" charset="0"/>
              </a:rPr>
              <a:t>Gliederungsebene 3 (16 </a:t>
            </a:r>
            <a:r>
              <a:rPr lang="de-DE" dirty="0" err="1">
                <a:solidFill>
                  <a:srgbClr val="6A6A69"/>
                </a:solidFill>
                <a:effectLst/>
                <a:latin typeface="Arial" charset="0"/>
              </a:rPr>
              <a:t>pt</a:t>
            </a:r>
            <a:r>
              <a:rPr lang="de-DE" dirty="0">
                <a:solidFill>
                  <a:srgbClr val="6A6A69"/>
                </a:solidFill>
                <a:effectLst/>
                <a:latin typeface="Arial" charset="0"/>
              </a:rPr>
              <a:t>) </a:t>
            </a:r>
            <a:endParaRPr lang="de-DE" dirty="0">
              <a:solidFill>
                <a:schemeClr val="tx1"/>
              </a:solidFill>
              <a:effectLst/>
              <a:latin typeface="+mn-lt"/>
            </a:endParaRPr>
          </a:p>
          <a:p>
            <a:pPr lvl="3"/>
            <a:r>
              <a:rPr lang="de-DE" dirty="0"/>
              <a:t>Gliederungsebene 4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4"/>
            <a:r>
              <a:rPr lang="de-DE" dirty="0"/>
              <a:t>Gliederungsebene 5 (14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9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b="1" i="0" kern="1200" baseline="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1000"/>
        </a:spcBef>
        <a:buFontTx/>
        <a:buNone/>
        <a:defRPr lang="de-DE" sz="1600" b="0" kern="1200" baseline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accent1"/>
        </a:buClr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500"/>
        </a:spcBef>
        <a:buClr>
          <a:schemeClr val="accent1"/>
        </a:buClr>
        <a:buFont typeface="Arial"/>
        <a:buChar char="•"/>
        <a:defRPr sz="16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57350" indent="-285750" algn="l" defTabSz="914400" rtl="0" eaLnBrk="1" latinLnBrk="0" hangingPunct="1">
        <a:lnSpc>
          <a:spcPts val="2100"/>
        </a:lnSpc>
        <a:spcBef>
          <a:spcPts val="500"/>
        </a:spcBef>
        <a:buClr>
          <a:schemeClr val="accent1"/>
        </a:buClr>
        <a:buFont typeface="Arial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ts val="2100"/>
        </a:lnSpc>
        <a:spcBef>
          <a:spcPts val="500"/>
        </a:spcBef>
        <a:buClr>
          <a:schemeClr val="accent1"/>
        </a:buClr>
        <a:buFont typeface="Symbol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pos="6766" userDrawn="1">
          <p15:clr>
            <a:srgbClr val="F26B43"/>
          </p15:clr>
        </p15:guide>
        <p15:guide id="8" pos="6652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3521" userDrawn="1">
          <p15:clr>
            <a:srgbClr val="F26B43"/>
          </p15:clr>
        </p15:guide>
        <p15:guide id="13" pos="347" userDrawn="1">
          <p15:clr>
            <a:srgbClr val="F26B43"/>
          </p15:clr>
        </p15:guide>
        <p15:guide id="14" pos="3953" userDrawn="1">
          <p15:clr>
            <a:srgbClr val="F26B43"/>
          </p15:clr>
        </p15:guide>
        <p15:guide id="15" pos="36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tion-mensch.de/ueber-uns/jahresberich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zga.de/forschung/studien-untersuchungen/studien/gluecksspie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02922" y="999589"/>
            <a:ext cx="10160907" cy="26772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5280"/>
              </a:lnSpc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Chancen, Herausforderungen und Entwicklungen </a:t>
            </a:r>
            <a:b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in der Praxis einer traditionellen Fernsehlotterie</a:t>
            </a:r>
          </a:p>
          <a:p>
            <a:pPr>
              <a:lnSpc>
                <a:spcPts val="5280"/>
              </a:lnSpc>
            </a:pPr>
            <a:r>
              <a:rPr lang="de-DE" sz="4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5280"/>
              </a:lnSpc>
            </a:pPr>
            <a:r>
              <a:rPr lang="de-DE" sz="4400" b="1" i="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9207" y="4209138"/>
            <a:ext cx="2954564" cy="1415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de-DE" sz="1600" b="0" i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Lüneburg | 06. Dezember 2018</a:t>
            </a:r>
            <a:br>
              <a:rPr lang="de-DE" sz="1600" b="0" i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Leif Droste</a:t>
            </a:r>
            <a:endParaRPr lang="de-DE" sz="1600" b="0" i="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89E7750-045E-4961-8527-DE8E395088A2}"/>
              </a:ext>
            </a:extLst>
          </p:cNvPr>
          <p:cNvCxnSpPr>
            <a:cxnSpLocks/>
          </p:cNvCxnSpPr>
          <p:nvPr/>
        </p:nvCxnSpPr>
        <p:spPr>
          <a:xfrm>
            <a:off x="1672159" y="3411637"/>
            <a:ext cx="740841" cy="0"/>
          </a:xfrm>
          <a:prstGeom prst="line">
            <a:avLst/>
          </a:prstGeom>
          <a:ln w="63500" cap="rnd" cmpd="sng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0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10</a:t>
            </a:fld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83746A3F-F313-4C55-8C23-EE0B1B531DBE}"/>
              </a:ext>
            </a:extLst>
          </p:cNvPr>
          <p:cNvSpPr txBox="1">
            <a:spLocks/>
          </p:cNvSpPr>
          <p:nvPr/>
        </p:nvSpPr>
        <p:spPr>
          <a:xfrm>
            <a:off x="1792871" y="1313594"/>
            <a:ext cx="8534400" cy="46116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Tx/>
              <a:buNone/>
              <a:defRPr lang="de-DE" sz="16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chemeClr val="accent1"/>
              </a:buClr>
              <a:buFont typeface="Arial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ts val="2100"/>
              </a:lnSpc>
              <a:spcBef>
                <a:spcPts val="500"/>
              </a:spcBef>
              <a:buClr>
                <a:schemeClr val="accent1"/>
              </a:buClr>
              <a:buFont typeface="Symbol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endParaRPr lang="de-DE" dirty="0"/>
          </a:p>
          <a:p>
            <a:pPr lvl="1">
              <a:spcAft>
                <a:spcPts val="600"/>
              </a:spcAft>
            </a:pPr>
            <a:endParaRPr lang="de-DE" dirty="0"/>
          </a:p>
          <a:p>
            <a:pPr lvl="1">
              <a:spcAft>
                <a:spcPts val="600"/>
              </a:spcAft>
            </a:pPr>
            <a:endParaRPr lang="de-DE" dirty="0"/>
          </a:p>
          <a:p>
            <a:pPr lvl="1">
              <a:spcAft>
                <a:spcPts val="600"/>
              </a:spcAft>
            </a:pPr>
            <a:endParaRPr lang="de-DE" dirty="0"/>
          </a:p>
        </p:txBody>
      </p:sp>
      <p:sp>
        <p:nvSpPr>
          <p:cNvPr id="9" name="AutoShape 5" descr="http://www.experto.de/richtiges-zuhoeren-1280px-854px0.jpg">
            <a:extLst>
              <a:ext uri="{FF2B5EF4-FFF2-40B4-BE49-F238E27FC236}">
                <a16:creationId xmlns:a16="http://schemas.microsoft.com/office/drawing/2014/main" id="{9252CB64-6386-4D77-AA54-B4C79D3D00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5490" y="30153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E014D7-7CB6-493B-9702-4A3DF53C2EAA}"/>
              </a:ext>
            </a:extLst>
          </p:cNvPr>
          <p:cNvSpPr txBox="1"/>
          <p:nvPr/>
        </p:nvSpPr>
        <p:spPr>
          <a:xfrm>
            <a:off x="488285" y="2444939"/>
            <a:ext cx="72240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0"/>
              </a:spcBef>
            </a:pPr>
            <a:r>
              <a:rPr lang="de-DE" sz="2800" dirty="0"/>
              <a:t>Gespannt                            auf Ihre Meinung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EB9AB9-CEF7-46D8-B8B1-DA64ADDAF4D2}"/>
              </a:ext>
            </a:extLst>
          </p:cNvPr>
          <p:cNvSpPr txBox="1"/>
          <p:nvPr/>
        </p:nvSpPr>
        <p:spPr>
          <a:xfrm>
            <a:off x="488285" y="4606401"/>
            <a:ext cx="610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Leif Droste, Justiziar und Syndikusrechtsanwalt</a:t>
            </a:r>
          </a:p>
          <a:p>
            <a:r>
              <a:rPr lang="de-DE" sz="1600" dirty="0"/>
              <a:t>Tel. 0228 – 2092-150</a:t>
            </a:r>
          </a:p>
          <a:p>
            <a:r>
              <a:rPr lang="de-DE" sz="1600" dirty="0"/>
              <a:t>leif.droste@aktion-mensch.de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B0838B-0809-4DC1-B964-7029F025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10" y="1158622"/>
            <a:ext cx="2549261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3D911-EDCB-2C47-ACD6-384EF430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Chancen, Herausforderungen, Entwicklungen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CE507-92F3-874B-B0DB-7F39C716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3" y="2149029"/>
            <a:ext cx="8599855" cy="3979121"/>
          </a:xfrm>
        </p:spPr>
        <p:txBody>
          <a:bodyPr wrap="none" bIns="576000" numCol="2">
            <a:noAutofit/>
          </a:bodyPr>
          <a:lstStyle/>
          <a:p>
            <a:pPr marL="342900" indent="-342900" defTabSz="432000">
              <a:lnSpc>
                <a:spcPts val="2500"/>
              </a:lnSpc>
              <a:spcAft>
                <a:spcPts val="600"/>
              </a:spcAft>
              <a:buClr>
                <a:schemeClr val="accent1"/>
              </a:buClr>
              <a:buAutoNum type="arabicPlain"/>
            </a:pPr>
            <a:r>
              <a:rPr lang="de-DE" b="1" dirty="0"/>
              <a:t>Zahlen der Aktion Mensch 2017</a:t>
            </a:r>
          </a:p>
          <a:p>
            <a:pPr marL="342900" indent="-342900" defTabSz="432000">
              <a:lnSpc>
                <a:spcPts val="2500"/>
              </a:lnSpc>
              <a:spcAft>
                <a:spcPts val="600"/>
              </a:spcAft>
              <a:buClr>
                <a:schemeClr val="accent1"/>
              </a:buClr>
              <a:buAutoNum type="arabicPlain"/>
            </a:pPr>
            <a:r>
              <a:rPr lang="de-DE" b="1" dirty="0"/>
              <a:t>Gesellschaftlicher Nutzen vs. Belastungen: </a:t>
            </a:r>
            <a:r>
              <a:rPr lang="de-DE" sz="1200" b="1" dirty="0"/>
              <a:t>Traditionelle Fernsehlotterien</a:t>
            </a:r>
          </a:p>
          <a:p>
            <a:pPr marL="342900" indent="-342900" defTabSz="432000">
              <a:lnSpc>
                <a:spcPts val="2500"/>
              </a:lnSpc>
              <a:spcAft>
                <a:spcPts val="600"/>
              </a:spcAft>
              <a:buClr>
                <a:schemeClr val="accent1"/>
              </a:buClr>
              <a:buAutoNum type="arabicPlain"/>
            </a:pPr>
            <a:r>
              <a:rPr lang="de-DE" b="1" dirty="0"/>
              <a:t>Gesetzliche Vorgaben zur Marktverteilung: </a:t>
            </a:r>
            <a:br>
              <a:rPr lang="de-DE" b="1" dirty="0"/>
            </a:br>
            <a:r>
              <a:rPr lang="de-DE" sz="1200" b="1" dirty="0"/>
              <a:t>Differenzierungsgebot und Kanalisierungsauftrag</a:t>
            </a:r>
          </a:p>
          <a:p>
            <a:pPr marL="342900" indent="-342900" defTabSz="432000">
              <a:lnSpc>
                <a:spcPts val="2500"/>
              </a:lnSpc>
              <a:spcAft>
                <a:spcPts val="600"/>
              </a:spcAft>
              <a:buClr>
                <a:schemeClr val="accent1"/>
              </a:buClr>
              <a:buAutoNum type="arabicPlain"/>
            </a:pPr>
            <a:r>
              <a:rPr lang="de-DE" b="1" dirty="0"/>
              <a:t>Drei Thesen zur künftigen Entwicklung</a:t>
            </a:r>
          </a:p>
          <a:p>
            <a:pPr marL="342900" indent="-342900" defTabSz="432000">
              <a:lnSpc>
                <a:spcPts val="2500"/>
              </a:lnSpc>
              <a:buClr>
                <a:schemeClr val="accent1"/>
              </a:buClr>
              <a:buAutoNum type="arabicPlain"/>
            </a:pPr>
            <a:endParaRPr lang="de-DE" b="1" dirty="0"/>
          </a:p>
          <a:p>
            <a:pPr defTabSz="432000">
              <a:lnSpc>
                <a:spcPts val="2500"/>
              </a:lnSpc>
              <a:buClr>
                <a:schemeClr val="accent1"/>
              </a:buClr>
            </a:pPr>
            <a:endParaRPr lang="de-DE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E0A7E7-8DCF-A448-85C9-BC1457CD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41F466-BA0C-8A43-8E1E-4FF66E23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46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13" y="559678"/>
            <a:ext cx="11079525" cy="1325563"/>
          </a:xfrm>
        </p:spPr>
        <p:txBody>
          <a:bodyPr/>
          <a:lstStyle/>
          <a:p>
            <a:r>
              <a:rPr lang="de-DE" dirty="0"/>
              <a:t>Zahlen der Aktion Mensch 2017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3</a:t>
            </a:fld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B0F7C6D-D1C0-45DE-922D-C4BF6FE73074}"/>
              </a:ext>
            </a:extLst>
          </p:cNvPr>
          <p:cNvSpPr/>
          <p:nvPr/>
        </p:nvSpPr>
        <p:spPr>
          <a:xfrm>
            <a:off x="509639" y="1409869"/>
            <a:ext cx="1778977" cy="3802951"/>
          </a:xfrm>
          <a:prstGeom prst="roundRect">
            <a:avLst/>
          </a:prstGeom>
          <a:gradFill flip="none" rotWithShape="1">
            <a:gsLst>
              <a:gs pos="0">
                <a:srgbClr val="005F45">
                  <a:tint val="66000"/>
                  <a:satMod val="160000"/>
                </a:srgbClr>
              </a:gs>
              <a:gs pos="50000">
                <a:srgbClr val="005F45">
                  <a:tint val="44500"/>
                  <a:satMod val="160000"/>
                </a:srgbClr>
              </a:gs>
              <a:gs pos="100000">
                <a:srgbClr val="005F45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FFFF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E315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0111094-79D7-4FED-945E-B20A546EF829}"/>
              </a:ext>
            </a:extLst>
          </p:cNvPr>
          <p:cNvSpPr/>
          <p:nvPr/>
        </p:nvSpPr>
        <p:spPr>
          <a:xfrm>
            <a:off x="1338747" y="3676814"/>
            <a:ext cx="7420707" cy="938796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89000"/>
                </a:srgbClr>
              </a:gs>
              <a:gs pos="23000">
                <a:srgbClr val="FFFFFF">
                  <a:lumMod val="89000"/>
                </a:srgbClr>
              </a:gs>
              <a:gs pos="69000">
                <a:srgbClr val="FFFFFF">
                  <a:lumMod val="75000"/>
                </a:srgbClr>
              </a:gs>
              <a:gs pos="97000">
                <a:srgbClr val="FFFFFF">
                  <a:lumMod val="7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rgbClr val="FFFF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E315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17F3C6A-833A-42FD-A8E6-04401303543C}"/>
              </a:ext>
            </a:extLst>
          </p:cNvPr>
          <p:cNvSpPr/>
          <p:nvPr/>
        </p:nvSpPr>
        <p:spPr>
          <a:xfrm>
            <a:off x="1332309" y="2873546"/>
            <a:ext cx="7420707" cy="439615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89000"/>
                </a:srgbClr>
              </a:gs>
              <a:gs pos="23000">
                <a:srgbClr val="FFFFFF">
                  <a:lumMod val="89000"/>
                </a:srgbClr>
              </a:gs>
              <a:gs pos="69000">
                <a:srgbClr val="FFFFFF">
                  <a:lumMod val="75000"/>
                </a:srgbClr>
              </a:gs>
              <a:gs pos="97000">
                <a:srgbClr val="FFFFFF">
                  <a:lumMod val="7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rgbClr val="FFFF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E315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8A8CD2C-3A4A-4031-AE7B-05B57A9045A5}"/>
              </a:ext>
            </a:extLst>
          </p:cNvPr>
          <p:cNvSpPr/>
          <p:nvPr/>
        </p:nvSpPr>
        <p:spPr>
          <a:xfrm>
            <a:off x="1332308" y="2064845"/>
            <a:ext cx="7420707" cy="439615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89000"/>
                </a:srgbClr>
              </a:gs>
              <a:gs pos="23000">
                <a:srgbClr val="FFFFFF">
                  <a:lumMod val="89000"/>
                </a:srgbClr>
              </a:gs>
              <a:gs pos="69000">
                <a:srgbClr val="FFFFFF">
                  <a:lumMod val="75000"/>
                </a:srgbClr>
              </a:gs>
              <a:gs pos="97000">
                <a:srgbClr val="FFFFFF">
                  <a:lumMod val="7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rgbClr val="FFFFF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E315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8722B15-B849-434C-9F5B-F856A1CB796F}"/>
              </a:ext>
            </a:extLst>
          </p:cNvPr>
          <p:cNvSpPr txBox="1">
            <a:spLocks/>
          </p:cNvSpPr>
          <p:nvPr/>
        </p:nvSpPr>
        <p:spPr bwMode="gray">
          <a:xfrm>
            <a:off x="1454926" y="1603283"/>
            <a:ext cx="8534400" cy="36741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>
                <a:tab pos="182563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2438" marR="0" indent="-1857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>
                <a:tab pos="452438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2313" marR="0" indent="-190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Symbol" panose="05050102010706020507" pitchFamily="18" charset="2"/>
              <a:buChar char="-"/>
              <a:tabLst>
                <a:tab pos="722313" algn="l"/>
              </a:tabLst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Gewinnauszahlungen (nur)	135 Mio. Euro		  30 %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Lotteriesteuer		  	  75 Mio. Euro		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satzungsgemäße Zwecke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(Aufklärungsmaßnahmen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8.798 Förderprojekte)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183 Mio. Euro		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9F4BD1-96A6-4DEE-BF0C-9B04E42740AC}"/>
              </a:ext>
            </a:extLst>
          </p:cNvPr>
          <p:cNvSpPr txBox="1"/>
          <p:nvPr/>
        </p:nvSpPr>
        <p:spPr>
          <a:xfrm>
            <a:off x="434005" y="5422584"/>
            <a:ext cx="767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Jahresberichte der Aktion Mensch in einfacher und in leichter Sprache öffentlich unter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www.aktion-mensch.de/ueber-uns/jahresbericht/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372041C-D950-4DC4-B3EA-37428C67B2D4}"/>
              </a:ext>
            </a:extLst>
          </p:cNvPr>
          <p:cNvSpPr/>
          <p:nvPr/>
        </p:nvSpPr>
        <p:spPr>
          <a:xfrm rot="16200000">
            <a:off x="-1944840" y="2040708"/>
            <a:ext cx="5838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Lotterieumsatz 450 Mio. Euro = 100 %</a:t>
            </a:r>
          </a:p>
        </p:txBody>
      </p:sp>
    </p:spTree>
    <p:extLst>
      <p:ext uri="{BB962C8B-B14F-4D97-AF65-F5344CB8AC3E}">
        <p14:creationId xmlns:p14="http://schemas.microsoft.com/office/powerpoint/2010/main" val="50972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Gesellschaftlicher Nutzen vs. Belastung:</a:t>
            </a:r>
            <a:br>
              <a:rPr lang="de-DE" dirty="0"/>
            </a:br>
            <a:r>
              <a:rPr lang="de-DE" dirty="0"/>
              <a:t>Traditionelle Fernsehlotterien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4" y="1986124"/>
            <a:ext cx="10745016" cy="4303809"/>
          </a:xfrm>
        </p:spPr>
        <p:txBody>
          <a:bodyPr numCol="2" spcCol="540000"/>
          <a:lstStyle/>
          <a:p>
            <a:pPr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Wir Gewinnt: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de-DE" dirty="0"/>
              <a:t>Gemeinwohlanteil Aktion Mensch 2017: </a:t>
            </a:r>
            <a:r>
              <a:rPr lang="de-DE" b="1" dirty="0"/>
              <a:t>57 %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(geduldete Sportwetten nur 5%)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Gesellschaftlich fest verwurzelt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Teilnehmer-Wahrnehmung: </a:t>
            </a:r>
            <a:r>
              <a:rPr lang="de-DE" b="1" dirty="0"/>
              <a:t>Mitgliedsbeitrag</a:t>
            </a:r>
          </a:p>
          <a:p>
            <a:pPr>
              <a:spcBef>
                <a:spcPts val="0"/>
              </a:spcBef>
            </a:pPr>
            <a:endParaRPr lang="de-DE" b="1" dirty="0"/>
          </a:p>
          <a:p>
            <a:pPr>
              <a:spcBef>
                <a:spcPts val="0"/>
              </a:spcBef>
            </a:pPr>
            <a:r>
              <a:rPr lang="de-DE" b="1" dirty="0"/>
              <a:t>Keine minderjährigen</a:t>
            </a:r>
            <a:r>
              <a:rPr lang="de-DE" dirty="0"/>
              <a:t> Fernsehlotterie-Teilnehmer </a:t>
            </a:r>
            <a:br>
              <a:rPr lang="de-DE" dirty="0"/>
            </a:br>
            <a:r>
              <a:rPr lang="de-DE" dirty="0"/>
              <a:t>(aber 3 % Minderjährige bei Lotto „6 aus 49“) lt. </a:t>
            </a:r>
            <a:r>
              <a:rPr lang="de-DE" dirty="0" err="1"/>
              <a:t>BzGA</a:t>
            </a:r>
            <a:r>
              <a:rPr lang="de-DE" dirty="0"/>
              <a:t>-Studien: </a:t>
            </a:r>
            <a:br>
              <a:rPr lang="de-DE" dirty="0"/>
            </a:br>
            <a:r>
              <a:rPr lang="de-DE" dirty="0">
                <a:hlinkClick r:id="rId3"/>
              </a:rPr>
              <a:t>http://www.bzga.de/forschung/studien-untersuchungen/studien/gluecksspiel/</a:t>
            </a:r>
            <a:endParaRPr lang="de-DE" dirty="0"/>
          </a:p>
          <a:p>
            <a:pPr>
              <a:spcBef>
                <a:spcPts val="0"/>
              </a:spcBef>
            </a:pPr>
            <a:br>
              <a:rPr lang="de-DE" dirty="0"/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Geringes (Spielsucht-)Gefährdungspotential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Rahmenbedingungen der §§ 13, 15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GlüStV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Höchstgewinn max. 2 Mio. Euro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Maximal 2 Ausspielungen/Woche </a:t>
            </a:r>
            <a:br>
              <a:rPr lang="de-DE" dirty="0">
                <a:latin typeface="Arial" charset="0"/>
              </a:rPr>
            </a:br>
            <a:r>
              <a:rPr lang="de-DE" dirty="0">
                <a:latin typeface="Arial" charset="0"/>
              </a:rPr>
              <a:t>(Fernsehlotterien: nur 1 Ausspielung/Woche)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keine Jackpots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keine interaktive Teilnahmemöglichkeit mit zeitnaher Gewinnbekanntgabe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charset="0"/>
              </a:rPr>
              <a:t>Gewinnausschüttungsquote</a:t>
            </a:r>
            <a:r>
              <a:rPr lang="de-DE" dirty="0"/>
              <a:t> nur 30 % 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4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 Vorgaben zur Marktverteilung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3" y="1994514"/>
            <a:ext cx="11079525" cy="4772332"/>
          </a:xfrm>
        </p:spPr>
        <p:txBody>
          <a:bodyPr numCol="2" spcCol="54000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Ziele des </a:t>
            </a:r>
            <a:r>
              <a:rPr lang="de-DE" b="1" dirty="0" err="1">
                <a:solidFill>
                  <a:schemeClr val="accent1"/>
                </a:solidFill>
              </a:rPr>
              <a:t>GlüStV</a:t>
            </a:r>
            <a:r>
              <a:rPr lang="de-DE" b="1" dirty="0">
                <a:solidFill>
                  <a:schemeClr val="accent1"/>
                </a:solidFill>
              </a:rPr>
              <a:t>: 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chemeClr val="accent1"/>
                </a:solidFill>
              </a:rPr>
              <a:t>Spielsucht- und Kriminalitätsprävention </a:t>
            </a:r>
          </a:p>
          <a:p>
            <a:pPr>
              <a:lnSpc>
                <a:spcPts val="2200"/>
              </a:lnSpc>
            </a:pPr>
            <a:r>
              <a:rPr lang="de-DE" b="1" dirty="0"/>
              <a:t>Differenzierungsgebot, § 1 Satz 2 </a:t>
            </a:r>
            <a:r>
              <a:rPr lang="de-DE" b="1" dirty="0" err="1"/>
              <a:t>GlüStV</a:t>
            </a:r>
            <a:r>
              <a:rPr lang="de-DE" b="1" dirty="0"/>
              <a:t>: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„Um diese Ziele zu erreichen, sind differenzierte Maßnahmen für die einzelnen Glücksspielformen vorgesehen, um deren spezifischen Sucht-, Betrugs-, Manipulations- und Kriminalitätsgefährdungspotentialen Rechnung zu tragen.“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Mit anderen Worten: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Der Gesetzgeber gibt (sich selbst und der Exekutive) einen strikt </a:t>
            </a:r>
            <a:r>
              <a:rPr lang="de-DE" b="1" dirty="0"/>
              <a:t>risikobasierten Ansatz</a:t>
            </a:r>
            <a:r>
              <a:rPr lang="de-DE" dirty="0"/>
              <a:t> vor.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solidFill>
                  <a:srgbClr val="FF0000"/>
                </a:solidFill>
              </a:rPr>
              <a:t>Kanalisierung als erwünschte Präventionsmethode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"Die </a:t>
            </a:r>
            <a:r>
              <a:rPr lang="de-DE" b="1" dirty="0"/>
              <a:t>Kanalisierung</a:t>
            </a:r>
            <a:r>
              <a:rPr lang="de-DE" dirty="0"/>
              <a:t> bezweckt nicht allein, die Nachfrage spielaffiner Personen in Richtung der </a:t>
            </a:r>
            <a:r>
              <a:rPr lang="de-DE" b="1" dirty="0"/>
              <a:t>legalen Angebote</a:t>
            </a:r>
            <a:r>
              <a:rPr lang="de-DE" dirty="0"/>
              <a:t>, sondern bei diesen wiederum in Richtung der insbesondere aus suchtpräventiven Gesichtspunkten </a:t>
            </a:r>
            <a:r>
              <a:rPr lang="de-DE" b="1" dirty="0"/>
              <a:t>weniger gefahrenträchtigen Spielformen</a:t>
            </a:r>
            <a:r>
              <a:rPr lang="de-DE" dirty="0"/>
              <a:t> zu lenken."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sz="1200" dirty="0"/>
              <a:t>(Begründung des Gesetzgebers zu § 1 des Glücksspielstaatsvertrag 2012)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„Die Ausnahmen … (Anm.: von einzelnen Internet-Regulierungsvorgaben) werden durch die vom Gesetzgeber angestrebte Kanalisierung des Glücksspiels im oben dargestellten Sinne und die geringere Suchtgefahr … sachlich gerechtfertigt.“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sz="1200" dirty="0"/>
              <a:t>(BVerwG 8 C 14/16, Urteil vom 26.10.2017, </a:t>
            </a:r>
            <a:r>
              <a:rPr lang="de-DE" sz="1200" dirty="0" err="1"/>
              <a:t>Rz</a:t>
            </a:r>
            <a:r>
              <a:rPr lang="de-DE" sz="1200" dirty="0"/>
              <a:t>. 34)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3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Thesen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3" y="1986125"/>
            <a:ext cx="11079525" cy="4131118"/>
          </a:xfrm>
        </p:spPr>
        <p:txBody>
          <a:bodyPr numCol="2" spcCol="540000"/>
          <a:lstStyle/>
          <a:p>
            <a:r>
              <a:rPr lang="de-DE" b="1" dirty="0">
                <a:solidFill>
                  <a:schemeClr val="accent1"/>
                </a:solidFill>
              </a:rPr>
              <a:t>These 1:</a:t>
            </a:r>
          </a:p>
          <a:p>
            <a:pPr>
              <a:lnSpc>
                <a:spcPts val="22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Fernsehlotterien und deren Lose sind kein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demeritorisches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Gut sondern gesellschaftlich sinnvoll. Eine breite Beteiligung der Gesellschaft ist wünschenswert. </a:t>
            </a:r>
          </a:p>
          <a:p>
            <a:pPr>
              <a:lnSpc>
                <a:spcPts val="2200"/>
              </a:lnSpc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b="1" dirty="0"/>
              <a:t>Eine Begrenzung dieses Glücksspielangebots</a:t>
            </a:r>
            <a:r>
              <a:rPr lang="de-DE" dirty="0"/>
              <a:t>, die § 1 Nr. 2 </a:t>
            </a:r>
            <a:r>
              <a:rPr lang="de-DE" dirty="0" err="1"/>
              <a:t>GlüStV</a:t>
            </a:r>
            <a:r>
              <a:rPr lang="de-DE" dirty="0"/>
              <a:t> als grundsätzliche Zielvorgabe enthält, ist hier </a:t>
            </a:r>
            <a:r>
              <a:rPr lang="de-DE" b="1" u="sng" dirty="0"/>
              <a:t>nicht angezeigt</a:t>
            </a:r>
            <a:r>
              <a:rPr lang="de-DE" dirty="0"/>
              <a:t>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u="sng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u="sng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u="sng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u="sng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u="sng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u="sng" dirty="0"/>
              <a:t>Beleg: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Die Drogenbeauftragte der Bundesregierung stellt fest, dass „Lotterien aufgrund der geringen Suchtgefahr eine insgesamt positive Wohlfahrtsbilanz aufweisen.“ (Drogen- und Suchtbericht 2018, S. 116).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e-DE" dirty="0"/>
              <a:t>Das gilt erst Recht für Soziallotterien. </a:t>
            </a:r>
          </a:p>
          <a:p>
            <a:pPr>
              <a:lnSpc>
                <a:spcPts val="2200"/>
              </a:lnSpc>
            </a:pPr>
            <a:endParaRPr lang="de-DE" b="1" dirty="0">
              <a:solidFill>
                <a:schemeClr val="accent1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7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Thesen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3" y="1994514"/>
            <a:ext cx="11079525" cy="4131118"/>
          </a:xfrm>
        </p:spPr>
        <p:txBody>
          <a:bodyPr numCol="2" spcCol="540000"/>
          <a:lstStyle/>
          <a:p>
            <a:pPr>
              <a:lnSpc>
                <a:spcPts val="2200"/>
              </a:lnSpc>
            </a:pPr>
            <a:r>
              <a:rPr lang="de-DE" b="1" dirty="0">
                <a:solidFill>
                  <a:schemeClr val="accent1"/>
                </a:solidFill>
              </a:rPr>
              <a:t>These 2:</a:t>
            </a:r>
          </a:p>
          <a:p>
            <a:pPr>
              <a:lnSpc>
                <a:spcPts val="22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Bisher werden das Differenzierungsgebot und der Kanalisierungsauftrag nicht hinreichend berücksichtigt. </a:t>
            </a:r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r>
              <a:rPr lang="de-DE" u="sng" dirty="0"/>
              <a:t>Belege:</a:t>
            </a:r>
            <a:br>
              <a:rPr lang="de-DE" u="sng" dirty="0"/>
            </a:br>
            <a:endParaRPr lang="de-DE" u="sng" dirty="0"/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Keine wirksamen Maßnahmen gegen illegale Angebote (Vollzugsdefizit).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Losbestellung via Internet ist per Legaldefinition dem Online-Gambling in Echtzeit gleichgestellt </a:t>
            </a:r>
            <a:br>
              <a:rPr lang="de-DE" dirty="0"/>
            </a:br>
            <a:r>
              <a:rPr lang="de-DE" i="1" dirty="0"/>
              <a:t>(„… wo Teilnahmemöglichkeit eröffnet wird“</a:t>
            </a:r>
            <a:r>
              <a:rPr lang="de-DE" dirty="0"/>
              <a:t>), § 3 Abs. 4 </a:t>
            </a:r>
            <a:r>
              <a:rPr lang="de-DE" dirty="0" err="1"/>
              <a:t>GlüStV</a:t>
            </a:r>
            <a:r>
              <a:rPr lang="de-DE" dirty="0"/>
              <a:t>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Vorgaben zur Identifizierung/Authentifizierung sind bei allen Online-Angeboten weitgehend identisch, § 4 Abs. 5 </a:t>
            </a:r>
            <a:r>
              <a:rPr lang="de-DE" dirty="0" err="1"/>
              <a:t>GlüStV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5C3CB-6F71-A244-B899-6CB7342DA4A8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E315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100" b="1" i="0" u="none" strike="noStrike" kern="1200" cap="none" spc="0" normalizeH="0" baseline="0" noProof="0">
              <a:ln>
                <a:noFill/>
              </a:ln>
              <a:solidFill>
                <a:srgbClr val="E315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47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Thesen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613" y="1994514"/>
            <a:ext cx="11079525" cy="4131118"/>
          </a:xfrm>
        </p:spPr>
        <p:txBody>
          <a:bodyPr numCol="2" spcCol="540000"/>
          <a:lstStyle/>
          <a:p>
            <a:r>
              <a:rPr lang="de-DE" b="1" dirty="0">
                <a:solidFill>
                  <a:schemeClr val="accent1"/>
                </a:solidFill>
              </a:rPr>
              <a:t>These 3:</a:t>
            </a:r>
          </a:p>
          <a:p>
            <a:pPr>
              <a:lnSpc>
                <a:spcPts val="22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Um Zukunftsfähig zu bleiben, müssen sich Soziallotterien den – zunehmend schnelleren – Änderungen von Markt und Kundenverhalten anpassen (dürfen).</a:t>
            </a:r>
          </a:p>
          <a:p>
            <a:pPr>
              <a:lnSpc>
                <a:spcPts val="2200"/>
              </a:lnSpc>
            </a:pPr>
            <a:endParaRPr lang="de-DE" u="sng" dirty="0"/>
          </a:p>
          <a:p>
            <a:pPr lvl="0">
              <a:spcBef>
                <a:spcPts val="0"/>
              </a:spcBef>
              <a:buClr>
                <a:srgbClr val="E31519"/>
              </a:buClr>
            </a:pPr>
            <a:r>
              <a:rPr lang="de-DE" u="sng" dirty="0"/>
              <a:t>Belege: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Anzahl der über Bankfilialen verkauften AM-Lose stürzt binnen 10 Jahren um 90 % ab.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ARD, ZDF und Drittes Programm vs. Programmvielfalt, Netflix &amp; Co, individuelle Angebote.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Allgemeiner Trend: Waren und Dienstleistungen werden zunehmend online ausgewählt und bestellt.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Das gilt erst recht für unkörperliche Leistungen.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Ausländische (illegale) Anbieter/Vermittler von ausländischen Lotterien treten online auf, mit aggressiven Werbemaßnahmen und steigenden Werbebudgets, mit leichter Teilnahmemöglichkeit.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SMS und Email-Kommunikation ist in jüngeren Altersgruppen längst überholt.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Facebook verliert bei Jüngeren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Neue technische Möglichkeiten und Trends entstehen fortlaufend (Smartphone, Apps, neue </a:t>
            </a:r>
            <a:r>
              <a:rPr lang="de-DE" dirty="0" err="1"/>
              <a:t>Kommuni-kationsplattformen</a:t>
            </a:r>
            <a:r>
              <a:rPr lang="de-DE" dirty="0"/>
              <a:t> und Spielideen, Influencer …)</a:t>
            </a:r>
          </a:p>
          <a:p>
            <a:pPr marL="285750" lvl="0" indent="-285750">
              <a:spcBef>
                <a:spcPts val="0"/>
              </a:spcBef>
              <a:buClr>
                <a:srgbClr val="E31519"/>
              </a:buClr>
              <a:buFont typeface="Arial" panose="020B0604020202020204" pitchFamily="34" charset="0"/>
              <a:buChar char="•"/>
            </a:pPr>
            <a:r>
              <a:rPr lang="de-DE" dirty="0"/>
              <a:t>Der Kunde verlangt schnelle, leichte, spielerische Möglichkeiten – gilt auch für Spende oder Teilnahme an einer Sozialllotterie.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4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Verändertes Markt und Kundenverhalten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Chancen, Herausforderungen und Entwicklungen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3CB-6F71-A244-B899-6CB7342DA4A8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FCA4B6-4914-4211-BC2A-5646C443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3" y="1339765"/>
            <a:ext cx="914479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Aktion Mensch">
      <a:dk1>
        <a:srgbClr val="565656"/>
      </a:dk1>
      <a:lt1>
        <a:srgbClr val="FFFFFF"/>
      </a:lt1>
      <a:dk2>
        <a:srgbClr val="13537B"/>
      </a:dk2>
      <a:lt2>
        <a:srgbClr val="E7E6E6"/>
      </a:lt2>
      <a:accent1>
        <a:srgbClr val="E31519"/>
      </a:accent1>
      <a:accent2>
        <a:srgbClr val="ED7118"/>
      </a:accent2>
      <a:accent3>
        <a:srgbClr val="1B96BE"/>
      </a:accent3>
      <a:accent4>
        <a:srgbClr val="17987D"/>
      </a:accent4>
      <a:accent5>
        <a:srgbClr val="008293"/>
      </a:accent5>
      <a:accent6>
        <a:srgbClr val="006575"/>
      </a:accent6>
      <a:hlink>
        <a:srgbClr val="0563C1"/>
      </a:hlink>
      <a:folHlink>
        <a:srgbClr val="86133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1">
            <a:lumMod val="20000"/>
            <a:lumOff val="80000"/>
          </a:schemeClr>
        </a:solidFill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Vorlage_2017.potx" id="{1CD48A6A-A1AB-A846-98E0-D70354821524}" vid="{C2365655-4377-E34F-8C28-AD505FFC126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Office PowerPoint</Application>
  <PresentationFormat>Breitbild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Office-Design</vt:lpstr>
      <vt:lpstr>PowerPoint-Präsentation</vt:lpstr>
      <vt:lpstr>Chancen, Herausforderungen, Entwicklungen Agenda</vt:lpstr>
      <vt:lpstr>Zahlen der Aktion Mensch 2017  </vt:lpstr>
      <vt:lpstr>Gesellschaftlicher Nutzen vs. Belastung: Traditionelle Fernsehlotterien  </vt:lpstr>
      <vt:lpstr>Gesetzliche Vorgaben zur Marktverteilung  </vt:lpstr>
      <vt:lpstr>Thesen  </vt:lpstr>
      <vt:lpstr>Thesen  </vt:lpstr>
      <vt:lpstr>Thesen  </vt:lpstr>
      <vt:lpstr>Verändertes Markt und Kundenverhalten  </vt:lpstr>
      <vt:lpstr>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Wawzik</dc:creator>
  <cp:keywords/>
  <dc:description/>
  <cp:lastModifiedBy>Droste, Leif</cp:lastModifiedBy>
  <cp:revision>340</cp:revision>
  <dcterms:created xsi:type="dcterms:W3CDTF">2017-06-26T11:53:55Z</dcterms:created>
  <dcterms:modified xsi:type="dcterms:W3CDTF">2018-12-04T10:12:50Z</dcterms:modified>
  <cp:category/>
</cp:coreProperties>
</file>