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sldIdLst>
    <p:sldId id="307" r:id="rId2"/>
    <p:sldId id="308" r:id="rId3"/>
    <p:sldId id="263" r:id="rId4"/>
  </p:sldIdLst>
  <p:sldSz cx="12192000" cy="6858000"/>
  <p:notesSz cx="6858000" cy="9144000"/>
  <p:embeddedFontLst>
    <p:embeddedFont>
      <p:font typeface="Arial Narrow" panose="020B0606020202030204" pitchFamily="34" charset="0"/>
      <p:regular r:id="rId6"/>
      <p:bold r:id="rId7"/>
      <p:italic r:id="rId8"/>
      <p:boldItalic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8E3D"/>
    <a:srgbClr val="66787C"/>
    <a:srgbClr val="927B2D"/>
    <a:srgbClr val="80867B"/>
    <a:srgbClr val="D6D7D4"/>
    <a:srgbClr val="A8ACA5"/>
    <a:srgbClr val="C9D2D5"/>
    <a:srgbClr val="98A3A6"/>
    <a:srgbClr val="DCDDBF"/>
    <a:srgbClr val="B5B5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385" autoAdjust="0"/>
  </p:normalViewPr>
  <p:slideViewPr>
    <p:cSldViewPr snapToGrid="0">
      <p:cViewPr varScale="1">
        <p:scale>
          <a:sx n="99" d="100"/>
          <a:sy n="99" d="100"/>
        </p:scale>
        <p:origin x="23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D1491-ADAA-4FFD-A116-56D17BA8DBB8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DFB31-0F00-42EA-B050-9BAE453EA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76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5DFB31-0F00-42EA-B050-9BAE453EAE9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389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959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ur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10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3712009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22000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9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635000" y="2159000"/>
            <a:ext cx="10922000" cy="3327400"/>
          </a:xfr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112523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34700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635000" y="2159000"/>
            <a:ext cx="5105400" cy="3327400"/>
          </a:xfr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11" name="Textplatzhalter 15"/>
          <p:cNvSpPr>
            <a:spLocks noGrp="1"/>
          </p:cNvSpPr>
          <p:nvPr>
            <p:ph type="body" sz="quarter" idx="13"/>
          </p:nvPr>
        </p:nvSpPr>
        <p:spPr>
          <a:xfrm>
            <a:off x="6464300" y="2159000"/>
            <a:ext cx="5105400" cy="3327400"/>
          </a:xfr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202922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8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946661" y="4920785"/>
            <a:ext cx="4617953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22000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10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635000" y="2158999"/>
            <a:ext cx="5105400" cy="3383845"/>
          </a:xfr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6"/>
          </p:nvPr>
        </p:nvSpPr>
        <p:spPr>
          <a:xfrm>
            <a:off x="6946661" y="2205883"/>
            <a:ext cx="4617953" cy="257121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133784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21999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6950075" y="2209800"/>
            <a:ext cx="2743200" cy="1524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635000" y="2159000"/>
            <a:ext cx="5105400" cy="3327400"/>
          </a:xfr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9" name="Bildplatzhalter 6"/>
          <p:cNvSpPr>
            <a:spLocks noGrp="1"/>
          </p:cNvSpPr>
          <p:nvPr>
            <p:ph type="pic" sz="quarter" idx="13"/>
          </p:nvPr>
        </p:nvSpPr>
        <p:spPr>
          <a:xfrm>
            <a:off x="6950075" y="3857625"/>
            <a:ext cx="2743200" cy="1524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9788525" y="2209800"/>
            <a:ext cx="1768475" cy="15240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9788524" y="3857625"/>
            <a:ext cx="1768475" cy="15240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4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1422041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13" name="Inhaltsplatzhalter 12"/>
          <p:cNvSpPr>
            <a:spLocks noGrp="1"/>
          </p:cNvSpPr>
          <p:nvPr>
            <p:ph sz="quarter" idx="13" hasCustomPrompt="1"/>
          </p:nvPr>
        </p:nvSpPr>
        <p:spPr>
          <a:xfrm>
            <a:off x="635000" y="2159419"/>
            <a:ext cx="5378940" cy="2982841"/>
          </a:xfrm>
        </p:spPr>
        <p:txBody>
          <a:bodyPr lIns="0" tIns="0" rIns="0" bIns="0"/>
          <a:lstStyle>
            <a:lvl1pPr marL="0" indent="0">
              <a:buNone/>
              <a:defRPr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Klicken Sie zum Einfügen eines Bildes oder einer Grafik bitte auf ein Symbol</a:t>
            </a:r>
          </a:p>
        </p:txBody>
      </p:sp>
      <p:sp>
        <p:nvSpPr>
          <p:cNvPr id="14" name="Inhaltsplatzhalter 12"/>
          <p:cNvSpPr>
            <a:spLocks noGrp="1"/>
          </p:cNvSpPr>
          <p:nvPr>
            <p:ph sz="quarter" idx="14" hasCustomPrompt="1"/>
          </p:nvPr>
        </p:nvSpPr>
        <p:spPr>
          <a:xfrm>
            <a:off x="6178059" y="2159419"/>
            <a:ext cx="5378940" cy="2982841"/>
          </a:xfr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e-DE" dirty="0"/>
              <a:t>Klicken Sie zum Einfügen eines Bildes oder einer Grafik bitte auf ein Symbol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21999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35000" y="5236980"/>
            <a:ext cx="5378940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178059" y="5236980"/>
            <a:ext cx="5378940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198242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18" name="Inhaltsplatzhalter 12"/>
          <p:cNvSpPr>
            <a:spLocks noGrp="1"/>
          </p:cNvSpPr>
          <p:nvPr>
            <p:ph sz="quarter" idx="16" hasCustomPrompt="1"/>
          </p:nvPr>
        </p:nvSpPr>
        <p:spPr>
          <a:xfrm>
            <a:off x="639153" y="2159418"/>
            <a:ext cx="3532971" cy="1963213"/>
          </a:xfrm>
        </p:spPr>
        <p:txBody>
          <a:bodyPr lIns="0" tIns="0" rIns="0" bIns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 baseline="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de-DE" dirty="0"/>
              <a:t>Klicken Sie zum Einfügen eines Bildes oder einer Grafik bitte auf ein Symbol</a:t>
            </a:r>
          </a:p>
        </p:txBody>
      </p:sp>
      <p:sp>
        <p:nvSpPr>
          <p:cNvPr id="19" name="Inhaltsplatzhalter 12"/>
          <p:cNvSpPr>
            <a:spLocks noGrp="1"/>
          </p:cNvSpPr>
          <p:nvPr>
            <p:ph sz="quarter" idx="17" hasCustomPrompt="1"/>
          </p:nvPr>
        </p:nvSpPr>
        <p:spPr>
          <a:xfrm>
            <a:off x="4330818" y="2158354"/>
            <a:ext cx="3532971" cy="1963213"/>
          </a:xfrm>
        </p:spPr>
        <p:txBody>
          <a:bodyPr lIns="0" tIns="0" rIns="0" bIns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de-DE" dirty="0"/>
              <a:t>Klicken Sie zum Einfügen eines Bildes oder einer Grafik bitte auf ein Symbol</a:t>
            </a:r>
          </a:p>
        </p:txBody>
      </p:sp>
      <p:sp>
        <p:nvSpPr>
          <p:cNvPr id="20" name="Inhaltsplatzhalter 12"/>
          <p:cNvSpPr>
            <a:spLocks noGrp="1"/>
          </p:cNvSpPr>
          <p:nvPr>
            <p:ph sz="quarter" idx="18" hasCustomPrompt="1"/>
          </p:nvPr>
        </p:nvSpPr>
        <p:spPr>
          <a:xfrm>
            <a:off x="8022483" y="2158354"/>
            <a:ext cx="3532971" cy="1963213"/>
          </a:xfrm>
        </p:spPr>
        <p:txBody>
          <a:bodyPr lIns="0" tIns="0" rIns="0" bIns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de-DE" dirty="0"/>
              <a:t>Klicken Sie zum Einfügen eines Bildes oder einer Grafik bitte auf ein Symbol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21999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35000" y="4305487"/>
            <a:ext cx="3537124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330817" y="4305487"/>
            <a:ext cx="3532971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8022483" y="4305487"/>
            <a:ext cx="3532972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4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266853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6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FAC29F-7DD4-4879-A4CC-E50EE7D35984}" type="datetime1">
              <a:rPr lang="de-DE" smtClean="0"/>
              <a:pPr/>
              <a:t>12.10.2022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16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7C4DC1-7D02-4994-BD54-74988B047B4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-1" y="-1"/>
            <a:ext cx="12192001" cy="685800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02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5" r:id="rId2"/>
    <p:sldLayoutId id="2147483654" r:id="rId3"/>
    <p:sldLayoutId id="2147483662" r:id="rId4"/>
    <p:sldLayoutId id="2147483656" r:id="rId5"/>
    <p:sldLayoutId id="2147483661" r:id="rId6"/>
    <p:sldLayoutId id="2147483658" r:id="rId7"/>
    <p:sldLayoutId id="2147483659" r:id="rId8"/>
    <p:sldLayoutId id="2147483657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cap="all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Symbol" panose="05050102010706020507" pitchFamily="18" charset="2"/>
        <a:buChar char="¾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812800" indent="-3556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Symbol" panose="05050102010706020507" pitchFamily="18" charset="2"/>
        <a:buChar char="¾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Symbol" panose="05050102010706020507" pitchFamily="18" charset="2"/>
        <a:buChar char="¾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701800" indent="-3302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Symbol" panose="05050102010706020507" pitchFamily="18" charset="2"/>
        <a:buChar char="¾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159000" indent="-3302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Symbol" panose="05050102010706020507" pitchFamily="18" charset="2"/>
        <a:buChar char="¾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08752" y="2083790"/>
            <a:ext cx="2257200" cy="100800"/>
          </a:xfrm>
          <a:prstGeom prst="rect">
            <a:avLst/>
          </a:prstGeom>
          <a:solidFill>
            <a:srgbClr val="7B0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184590"/>
            <a:ext cx="12192000" cy="4679391"/>
          </a:xfrm>
          <a:prstGeom prst="rect">
            <a:avLst/>
          </a:prstGeom>
          <a:solidFill>
            <a:srgbClr val="882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 8" descr="Leuphana Logo"/>
          <p:cNvSpPr/>
          <p:nvPr/>
        </p:nvSpPr>
        <p:spPr>
          <a:xfrm>
            <a:off x="9308752" y="5453608"/>
            <a:ext cx="2257200" cy="14293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352" y="5860933"/>
            <a:ext cx="1692000" cy="589287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729639" y="6123575"/>
            <a:ext cx="5212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GLEICHSTELLUNGSBÜRO</a:t>
            </a:r>
          </a:p>
        </p:txBody>
      </p:sp>
      <p:pic>
        <p:nvPicPr>
          <p:cNvPr id="11" name="Grafik 10" descr="Ein Pfeil ist positioniert vor dem Wort Gleichstellungsbür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39" y="6181456"/>
            <a:ext cx="144000" cy="134498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45177" y="2395997"/>
            <a:ext cx="895393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 Verwendung in Lehrveranstaltungen.</a:t>
            </a:r>
          </a:p>
          <a:p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50025" y="613559"/>
            <a:ext cx="11575605" cy="13234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de-DE" altLang="de-DE" sz="4000" dirty="0">
                <a:ea typeface="+mn-ea"/>
              </a:rPr>
              <a:t>Informationen </a:t>
            </a:r>
            <a:r>
              <a:rPr lang="de-DE" altLang="de-DE" sz="4000" b="0" dirty="0">
                <a:ea typeface="+mn-ea"/>
              </a:rPr>
              <a:t>für Studierende mit </a:t>
            </a:r>
            <a:br>
              <a:rPr lang="de-DE" altLang="de-DE" sz="4000" b="0" dirty="0">
                <a:ea typeface="+mn-ea"/>
              </a:rPr>
            </a:br>
            <a:r>
              <a:rPr lang="de-DE" altLang="de-DE" sz="4000" b="0" dirty="0">
                <a:ea typeface="+mn-ea"/>
              </a:rPr>
              <a:t>gesundheitlichen Beeinträchtigungen</a:t>
            </a:r>
          </a:p>
        </p:txBody>
      </p:sp>
    </p:spTree>
    <p:extLst>
      <p:ext uri="{BB962C8B-B14F-4D97-AF65-F5344CB8AC3E}">
        <p14:creationId xmlns:p14="http://schemas.microsoft.com/office/powerpoint/2010/main" val="2189273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8706C-FAAB-41FF-B02F-0B29C192E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cap="none" dirty="0">
                <a:latin typeface="+mj-lt"/>
                <a:ea typeface="+mn-ea"/>
                <a:cs typeface="+mn-cs"/>
              </a:rPr>
              <a:t>BARRIEREARM STUDIEREN - NACHTEILSAUSGLEICHE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FBEDAC-09A9-4137-91DD-3F109D2CC1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5000" y="2158999"/>
            <a:ext cx="10922000" cy="3575975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Symbol" panose="05050102010706020507" pitchFamily="18" charset="2"/>
              <a:buChar char="-"/>
            </a:pPr>
            <a:r>
              <a:rPr lang="de-DE" sz="2600" b="1" dirty="0"/>
              <a:t>Nachteilsausgleiche</a:t>
            </a:r>
            <a:r>
              <a:rPr lang="de-DE" sz="2600" dirty="0"/>
              <a:t> sollen chancengleiche Studien- und Prüfungsbedingungen herstellen.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DE" sz="2600" dirty="0"/>
              <a:t>Sie gleichen individuell und situationsbezogen Benachteiligungen aus, die durch eine Behinderung oder chronische Erkrankung entstehen. Die Inanspruchnahme von Nachteilsausgleichen wird nicht im Zeugnis vermerkt. 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DE" sz="2600" dirty="0"/>
              <a:t>Beantragen können einen Nachteilsausgleich alle Studierende mit längerfristigen (in der Regel mehr als sechs Monate andauernden) gesundheitlichen Beeinträchtigungen, die sich auf ihr Studium auswirken. </a:t>
            </a:r>
            <a:r>
              <a:rPr lang="de-DE" sz="2600" b="1" dirty="0"/>
              <a:t>Jeder Antrag bedarf einer Einzelfallprüfung.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DE" sz="2600" b="1" dirty="0"/>
              <a:t>Informieren Sie sich zum Thema „Studium und Beeinträchtigung“ und mögliche Ansprechpersonen unter: </a:t>
            </a:r>
            <a:r>
              <a:rPr lang="de-DE" sz="2600" dirty="0"/>
              <a:t>https://www.leuphana.de/studieren-mit-behinderung  </a:t>
            </a:r>
            <a:br>
              <a:rPr lang="de-DE" sz="2600" dirty="0"/>
            </a:br>
            <a:br>
              <a:rPr lang="de-DE" sz="2600" dirty="0"/>
            </a:br>
            <a:r>
              <a:rPr lang="de-DE" sz="2600" dirty="0"/>
              <a:t>Studieren mit einer psychischen Erkrankung - (wie) geht das?: </a:t>
            </a:r>
            <a:br>
              <a:rPr lang="de-DE" sz="2600" dirty="0"/>
            </a:br>
            <a:r>
              <a:rPr lang="de-DE" sz="2600" dirty="0"/>
              <a:t>https://blogs.hoou.de/psychestudium/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48C5D9A-1468-45F9-9828-1B6482F9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A2EFDD-33AA-439C-A00E-9817B2C739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de-DE" dirty="0"/>
              <a:t>| </a:t>
            </a:r>
            <a:r>
              <a:rPr lang="de-DE" b="1" cap="all" dirty="0"/>
              <a:t>Informationen zum Nachteilsausgleich </a:t>
            </a:r>
            <a:r>
              <a:rPr lang="de-DE" dirty="0"/>
              <a:t>| GLEICHSTELLUNGSBÜRO</a:t>
            </a:r>
          </a:p>
        </p:txBody>
      </p:sp>
    </p:spTree>
    <p:extLst>
      <p:ext uri="{BB962C8B-B14F-4D97-AF65-F5344CB8AC3E}">
        <p14:creationId xmlns:p14="http://schemas.microsoft.com/office/powerpoint/2010/main" val="3738895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217400" cy="6863981"/>
          </a:xfrm>
          <a:prstGeom prst="rect">
            <a:avLst/>
          </a:prstGeom>
          <a:solidFill>
            <a:srgbClr val="7B0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 descr="Bestandteil des Leuphana Logos: ein Salzkristall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241" y="6315074"/>
            <a:ext cx="216000" cy="247355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521683" y="3890569"/>
            <a:ext cx="74510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70000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VALENTINA SEIDEL, M.A. | Gleichstellungsbüro |</a:t>
            </a:r>
          </a:p>
          <a:p>
            <a:pPr>
              <a:buSzPct val="70000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Universitätsallee 1 | 21335 Lüneburg</a:t>
            </a:r>
          </a:p>
          <a:p>
            <a:pPr>
              <a:buSzPct val="70000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 04131.677-1063 </a:t>
            </a:r>
          </a:p>
          <a:p>
            <a:pPr>
              <a:buSzPct val="70000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genderdiversity@leuphana.de </a:t>
            </a:r>
          </a:p>
          <a:p>
            <a:pPr>
              <a:buSzPct val="70000"/>
            </a:pPr>
            <a:r>
              <a:rPr lang="de-DE" sz="2400" u="dotted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de-DE" sz="2400" u="dotted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.leuphana.de/studieren-mit-behinderung </a:t>
            </a:r>
          </a:p>
        </p:txBody>
      </p:sp>
      <p:sp>
        <p:nvSpPr>
          <p:cNvPr id="12" name="Titel 11"/>
          <p:cNvSpPr txBox="1">
            <a:spLocks noGrp="1"/>
          </p:cNvSpPr>
          <p:nvPr>
            <p:ph type="title" idx="4294967295"/>
          </p:nvPr>
        </p:nvSpPr>
        <p:spPr>
          <a:xfrm>
            <a:off x="550025" y="511959"/>
            <a:ext cx="2036455" cy="55496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000" b="1" i="0" u="none" strike="noStrike" kern="1200" cap="all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Kontakt</a:t>
            </a:r>
            <a:endParaRPr kumimoji="0" lang="de-DE" sz="30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56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Leuphana2020">
      <a:dk1>
        <a:sysClr val="windowText" lastClr="000000"/>
      </a:dk1>
      <a:lt1>
        <a:sysClr val="window" lastClr="FFFFFF"/>
      </a:lt1>
      <a:dk2>
        <a:srgbClr val="80867B"/>
      </a:dk2>
      <a:lt2>
        <a:srgbClr val="C9D2D5"/>
      </a:lt2>
      <a:accent1>
        <a:srgbClr val="927B2D"/>
      </a:accent1>
      <a:accent2>
        <a:srgbClr val="8D8E3D"/>
      </a:accent2>
      <a:accent3>
        <a:srgbClr val="66787C"/>
      </a:accent3>
      <a:accent4>
        <a:srgbClr val="80867B"/>
      </a:accent4>
      <a:accent5>
        <a:srgbClr val="691633"/>
      </a:accent5>
      <a:accent6>
        <a:srgbClr val="C9D2D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vorlage-2020a.potx" id="{A0A64658-FE4E-45A1-B507-FE5923CFDD35}" vid="{B9E83A5E-B142-420D-9C12-8C74BE2D195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powerpoint-vorlage-2020a</Template>
  <TotalTime>0</TotalTime>
  <Words>173</Words>
  <Application>Microsoft Office PowerPoint</Application>
  <PresentationFormat>Breitbild</PresentationFormat>
  <Paragraphs>17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Symbol</vt:lpstr>
      <vt:lpstr>Arial</vt:lpstr>
      <vt:lpstr>Calibri</vt:lpstr>
      <vt:lpstr>Arial Narrow</vt:lpstr>
      <vt:lpstr>Office</vt:lpstr>
      <vt:lpstr>Informationen für Studierende mit  gesundheitlichen Beeinträchtigungen</vt:lpstr>
      <vt:lpstr>BARRIEREARM STUDIEREN - NACHTEILSAUSGLEICHE</vt:lpstr>
      <vt:lpstr>Kontakt</vt:lpstr>
    </vt:vector>
  </TitlesOfParts>
  <Manager>Jens Stein</Manager>
  <Company>Leuphana Universität Lüneburg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Valentina Seidel</dc:creator>
  <cp:lastModifiedBy>Valentina Seidel</cp:lastModifiedBy>
  <cp:revision>100</cp:revision>
  <dcterms:created xsi:type="dcterms:W3CDTF">2021-01-27T18:55:23Z</dcterms:created>
  <dcterms:modified xsi:type="dcterms:W3CDTF">2022-10-12T15:03:42Z</dcterms:modified>
</cp:coreProperties>
</file>